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8A0492-3FE3-4BB3-81C1-F969D4BAEDB0}" v="18" dt="2024-11-27T04:23:17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386" autoAdjust="0"/>
  </p:normalViewPr>
  <p:slideViewPr>
    <p:cSldViewPr snapToGrid="0">
      <p:cViewPr varScale="1">
        <p:scale>
          <a:sx n="85" d="100"/>
          <a:sy n="85" d="100"/>
        </p:scale>
        <p:origin x="5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5B620-C322-49EA-AEDC-F8EF2E0D4DA0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CC58E-E999-4290-994E-375F02925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9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Story Intro – Food &amp; Beverage Industry / Hotel Industry</a:t>
            </a:r>
          </a:p>
          <a:p>
            <a:r>
              <a:rPr lang="en-US" dirty="0"/>
              <a:t>* Front of House = 1</a:t>
            </a:r>
            <a:r>
              <a:rPr lang="en-US" baseline="30000" dirty="0"/>
              <a:t>st</a:t>
            </a:r>
            <a:r>
              <a:rPr lang="en-US" dirty="0"/>
              <a:t> line to customers (members) = Board of Directors</a:t>
            </a:r>
          </a:p>
          <a:p>
            <a:r>
              <a:rPr lang="en-US" dirty="0"/>
              <a:t>* Back of House = Daily operations in the background (chefs/cooks/housekeeping/maintenance) =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CC58E-E999-4290-994E-375F029259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9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Different Hats that all coincide:</a:t>
            </a:r>
          </a:p>
          <a:p>
            <a:endParaRPr lang="en-US" dirty="0"/>
          </a:p>
          <a:p>
            <a:r>
              <a:rPr lang="en-US" dirty="0"/>
              <a:t>Hat #1: Executive Director of South Dakota ACTE – Unified state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FOH: </a:t>
            </a:r>
            <a:r>
              <a:rPr lang="en-US" dirty="0"/>
              <a:t>Board of Directors Division Presidents, DOE Liaisons, &amp; Upcoming School host/School Host-elect for conference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BOH:</a:t>
            </a:r>
            <a:r>
              <a:rPr lang="en-US" b="0" dirty="0"/>
              <a:t> </a:t>
            </a:r>
            <a:r>
              <a:rPr lang="en-US" dirty="0"/>
              <a:t> Lenessa Keehn, Executive Director [with support from Executive Team]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CC58E-E999-4290-994E-375F029259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5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 Different Hats that all coincide:</a:t>
            </a:r>
          </a:p>
          <a:p>
            <a:endParaRPr lang="en-US" dirty="0"/>
          </a:p>
          <a:p>
            <a:r>
              <a:rPr lang="en-US" dirty="0"/>
              <a:t>Hat #2: Speaker &amp; Workshop Trainer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Opportunities to work with administrators &amp; educators, students, and business/industry professionals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CC58E-E999-4290-994E-375F029259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73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 Different Hats that all coincide:</a:t>
            </a:r>
          </a:p>
          <a:p>
            <a:endParaRPr lang="en-US" dirty="0"/>
          </a:p>
          <a:p>
            <a:r>
              <a:rPr lang="en-US" dirty="0"/>
              <a:t>Hat #3: Barista = this is my “Get out of the house because I work from home” weekend job.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AI / filters make anybody look good!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Historic Deadwood, SD – same as HBO series, modern amenities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FOH:</a:t>
            </a:r>
            <a:r>
              <a:rPr lang="en-US" b="0" dirty="0"/>
              <a:t> Barista/Gift Shop/Ticket Sales &amp; customer service ||| Board of Directors &amp; member engagement – 1</a:t>
            </a:r>
            <a:r>
              <a:rPr lang="en-US" b="0" baseline="30000" dirty="0"/>
              <a:t>st</a:t>
            </a:r>
            <a:r>
              <a:rPr lang="en-US" b="0" dirty="0"/>
              <a:t> line of contact &amp; information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BOH: </a:t>
            </a:r>
            <a:r>
              <a:rPr lang="en-US" b="0" dirty="0"/>
              <a:t>Coffee &amp; Gift Shop manager – operations in scheduling/inventory/employee accountability ||| Executive Director (Staff) – secretary/treasurer &amp; facilitator for board of directors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i="1" dirty="0"/>
              <a:t>* Both parties must work synchronously to be able to serve their customers (members) adequately. == take away!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CC58E-E999-4290-994E-375F029259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96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get started = let’s play a game</a:t>
            </a:r>
          </a:p>
          <a:p>
            <a:endParaRPr lang="en-US" dirty="0"/>
          </a:p>
          <a:p>
            <a:r>
              <a:rPr lang="en-US" b="1" dirty="0"/>
              <a:t>Silent Lineup:</a:t>
            </a:r>
            <a:r>
              <a:rPr lang="en-US" b="0" dirty="0"/>
              <a:t> This can be done in groups of 10 – so tables can join each other. We can do this a couple of times.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1. Line up in height order – shortest to tallest. (Break them in slowly)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2. Line up in Birthday order according to months (no years) January 1</a:t>
            </a:r>
            <a:r>
              <a:rPr lang="en-US" b="0" baseline="30000" dirty="0"/>
              <a:t>st</a:t>
            </a:r>
            <a:r>
              <a:rPr lang="en-US" b="0" dirty="0"/>
              <a:t> thru December 31</a:t>
            </a:r>
            <a:r>
              <a:rPr lang="en-US" b="0" baseline="30000" dirty="0"/>
              <a:t>st</a:t>
            </a:r>
            <a:r>
              <a:rPr lang="en-US" b="0" dirty="0"/>
              <a:t>. This one is harder because if there are more than 2 in the same month, they have to communicate this without talking.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Goal:</a:t>
            </a:r>
            <a:r>
              <a:rPr lang="en-US" b="0" dirty="0"/>
              <a:t> Communication, Collaboration. Easy activity for a 1</a:t>
            </a:r>
            <a:r>
              <a:rPr lang="en-US" b="0" baseline="30000" dirty="0"/>
              <a:t>st</a:t>
            </a:r>
            <a:r>
              <a:rPr lang="en-US" b="0" dirty="0"/>
              <a:t> day icebreaker. Also allows you to see the inner-thought processes of the students or team that you have. You’ll be able to notice or pick out the passive and the leaders in the group.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SD Exec Team: </a:t>
            </a:r>
            <a:r>
              <a:rPr lang="en-US" b="0" dirty="0"/>
              <a:t>walk around and facilitate the groups in working together. Encourage more than 1 table to group up (want to have approximately 10 in each group)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Once finished can sit back down: As an Association, each year we have a Board Retreat – this retreat sets the Board of Directors up for their year of service to their divisions and as a Board Member of our organization.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CC58E-E999-4290-994E-375F029259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35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the Leadership Retreat look like?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past fall was 1</a:t>
            </a:r>
            <a:r>
              <a:rPr lang="en-US" baseline="30000" dirty="0"/>
              <a:t>st</a:t>
            </a:r>
            <a:r>
              <a:rPr lang="en-US" dirty="0"/>
              <a:t> official Leadership retreat as Executive Director.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2x Previous ExecDir (Dodie) –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Lucky in that DB was at the helm of SDACTE for over 20 years. Fortunate to serve on the Executive Team under her guidance.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Previous/Interim ExecDir – kept the organization going.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New changes, new board, old practices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Doing what is best for us with what we have. So far, in our 53-year history, this is what we’ve found is the model that works for a small state organization with one, part-time staffer, vital partnerships with the DOE and dedicated leaders in our divisions.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CC58E-E999-4290-994E-375F029259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9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Think – Pair – Share Activity:</a:t>
            </a:r>
          </a:p>
          <a:p>
            <a:r>
              <a:rPr lang="en-US" b="0" dirty="0"/>
              <a:t>At the top of the page – write down the mission statement of your state association.</a:t>
            </a:r>
          </a:p>
          <a:p>
            <a:endParaRPr lang="en-US" b="0" dirty="0"/>
          </a:p>
          <a:p>
            <a:r>
              <a:rPr lang="en-US" b="1" dirty="0"/>
              <a:t>Paid Staff Side: - </a:t>
            </a:r>
            <a:r>
              <a:rPr lang="en-US" b="0" dirty="0"/>
              <a:t>Think through the structure of your state organization. What does that look like? May/May not have paid staff; may be PT staff; may be FT staff. </a:t>
            </a:r>
          </a:p>
          <a:p>
            <a:r>
              <a:rPr lang="en-US" b="0" dirty="0"/>
              <a:t>* Rotating Leaders: Are these your division presidents? How many divisions do you have? Explain </a:t>
            </a:r>
            <a:r>
              <a:rPr lang="en-US" b="0" dirty="0" err="1"/>
              <a:t>SoDak’s</a:t>
            </a:r>
            <a:r>
              <a:rPr lang="en-US" b="0" dirty="0"/>
              <a:t> set up (6 divisions)</a:t>
            </a:r>
            <a:endParaRPr lang="en-US" b="1" dirty="0"/>
          </a:p>
          <a:p>
            <a:endParaRPr lang="en-US" dirty="0"/>
          </a:p>
          <a:p>
            <a:r>
              <a:rPr lang="en-US" i="1" dirty="0"/>
              <a:t>(Andy/Kelly/Travis – walk around and listen to what the tables are saying; if you find one that is unique or different from ours, encourage them to share out during large group share)</a:t>
            </a:r>
          </a:p>
          <a:p>
            <a:r>
              <a:rPr lang="en-US" dirty="0"/>
              <a:t>THINK: Take about 3 minutes to Think about the structure/governance of your state organization</a:t>
            </a:r>
          </a:p>
          <a:p>
            <a:r>
              <a:rPr lang="en-US" dirty="0"/>
              <a:t>PAIR: Share out at your table</a:t>
            </a:r>
          </a:p>
          <a:p>
            <a:r>
              <a:rPr lang="en-US" dirty="0"/>
              <a:t>SHARE: Share with the large group -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CC58E-E999-4290-994E-375F029259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34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SMART GOAL: Specific, Measurable, Attainable, Realistic, Time-bound (other side of page handout)</a:t>
            </a:r>
          </a:p>
          <a:p>
            <a:r>
              <a:rPr lang="en-US" b="1" i="1" dirty="0"/>
              <a:t>Strategic Plan format</a:t>
            </a:r>
            <a:r>
              <a:rPr lang="en-US" b="0" i="1" dirty="0"/>
              <a:t> – </a:t>
            </a:r>
            <a:r>
              <a:rPr lang="en-US" b="0" i="0" dirty="0"/>
              <a:t>Goal, Objectives, Resources, Timeline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Division Presidents are the eyes/ears of membership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Reviewed feedback from summer conference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Take a look at needs &amp; improvement for our organization and go from there. Working session that is led by the President with the help of the Past-President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 err="1"/>
              <a:t>SoDak</a:t>
            </a:r>
            <a:r>
              <a:rPr lang="en-US" b="0" i="0" dirty="0"/>
              <a:t> tries to stick to 2-3 goals. One pertains to our summer conference; the others serve to improve our organization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/>
              <a:t>This is a working document with the entire board and voted on/adopted by the current board as the strategic plan for the current year.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CC58E-E999-4290-994E-375F029259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03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a quick overview of the Constitution &amp; </a:t>
            </a:r>
            <a:r>
              <a:rPr lang="en-US" dirty="0" err="1"/>
              <a:t>ByLaws</a:t>
            </a:r>
            <a:r>
              <a:rPr lang="en-US" dirty="0"/>
              <a:t> as well as the Policy Handbook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Annual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Board Approval each fall during Leadership Retreat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Changes have to be approved thru the membership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Last year’s example: Added a floating stipend for Professional Development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Saw requests for other opportunities – Applications are online and sent out to membership as reminders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/>
              <a:t>Discussion at the tables – What does your organization look like? How is it set up? Are there defined roles &amp; responsibilities?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/>
              <a:t>What works really well for your state? What could you do to improve? – discuss for about 5 minutes – share out with large group </a:t>
            </a:r>
            <a:r>
              <a:rPr lang="en-US" b="0" i="1" dirty="0"/>
              <a:t>(Andy/Kelly/Travis walk around &amp; facilitate)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CC58E-E999-4290-994E-375F029259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3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128E9-A179-9D54-0838-547F3E04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466BD-D8D7-CA26-829C-DF6B2E9D5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40878-E0CD-80AB-EB5C-16F1FC29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31F0-0B90-440D-8F59-63D763E91A55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369A7-D4B9-0948-B1CA-08FF632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959B3-B5F0-7119-A5C0-E76C38EF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2897-C400-402B-A288-A74B1E158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2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58C4-974F-F52F-0687-CE42884EE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C7C89-70FC-C97A-039C-739354CE8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820AD-5E65-15AE-76B8-5C2255418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31F0-0B90-440D-8F59-63D763E91A55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6CB39-32FD-8FF4-AFE3-4AB3A07D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D02D1-60BE-D4CC-CBC2-850CF43F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2897-C400-402B-A288-A74B1E158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96505D-9B5F-C8C2-DE6C-6FDE00EAC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03B23-B313-C65C-44B7-F033D1B13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0A53B-2E4D-2D19-8B00-D2FF694DF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31F0-0B90-440D-8F59-63D763E91A55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02EC4-8B94-9042-B148-1C680E0E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480A2-F465-2699-6338-106C3BC2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2897-C400-402B-A288-A74B1E158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8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2D02-5E67-9ACA-CC22-CA4987C3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8E142-3FA0-C219-E980-FCE0929F4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2DEF4-D46F-A9AF-EA66-9768C1A36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31F0-0B90-440D-8F59-63D763E91A55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983FD-A7A2-9FF9-9E0B-75913E4B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C08BF-8840-0720-4198-AAFFD1F0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2897-C400-402B-A288-A74B1E158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8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B9E11-DE6D-E73E-BC38-1E249C98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FDDD4-9EEB-DA4B-6745-9FEBB46BB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E9916-6D1E-D35A-201E-F17F2AA9E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31F0-0B90-440D-8F59-63D763E91A55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C6AF6-632A-8105-5FEE-9BC10BEC7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611F1-802B-6855-820F-4B41CF13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2897-C400-402B-A288-A74B1E158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0262-7774-08C9-F4F2-1FD3777F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0084-E7EF-08FC-3364-64B4200BA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81654-2210-1AA6-29B7-35D9E34CE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3DF59-C31A-940E-9D33-F91168466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31F0-0B90-440D-8F59-63D763E91A55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5A71F-DB14-6507-AA54-329EB9F6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E4B27-C6A1-1A84-EDCA-FE15D2E1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2897-C400-402B-A288-A74B1E158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5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41909-AFEC-D199-85E1-E7D498EE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F0139-8630-4E51-52E1-E17DFB1CC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455DF-471F-EAEC-3C56-40EA985A7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DD68A2-0421-4367-ABE6-0D5639F30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2F3F77-8C91-F43F-F5C0-3B04E8FE3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9FEA4-D123-DD2A-27A4-618C7161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31F0-0B90-440D-8F59-63D763E91A55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75F8FB-FFDD-317D-2676-222F0A1A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E93CD0-0772-72A3-0340-DBE0C5B2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2897-C400-402B-A288-A74B1E158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7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EFCD-D1EB-E140-D817-4D360627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164C98-60DD-7687-A642-0D97FED1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31F0-0B90-440D-8F59-63D763E91A55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4A408-83EB-AFE2-85AB-B17FEF64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EF772-9F8E-6517-11E3-F5259D42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2897-C400-402B-A288-A74B1E158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6E3A66-36F1-82FE-0461-9F290CE3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31F0-0B90-440D-8F59-63D763E91A55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E752CF-9704-FD40-3634-33F534B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0047F-071A-C18A-BC02-7334E977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2897-C400-402B-A288-A74B1E158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1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7E88B-0EAD-116C-E71D-E9CA0A027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668C7-D444-F392-EC1F-6E83B43C3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2823D-77F6-03BA-58CE-9F2B37A2B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62546-9D6B-20EC-62E2-E1CFA9C6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31F0-0B90-440D-8F59-63D763E91A55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E37C4-3554-C4CF-5A0F-10F448E1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1D93F-35CF-321F-4C5F-5D851CAC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2897-C400-402B-A288-A74B1E158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1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AE4C-D6E8-7C5D-0913-08466A82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A6E681-4DC8-9879-3EC0-3095C9B323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5E21E-A45F-79DB-A247-B76A3AB27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6B434-20E0-0095-D8DF-032C7CCF0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31F0-0B90-440D-8F59-63D763E91A55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FD897-2FBE-0E9C-97EB-68DA0C7F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22550-8F18-C831-115F-1693A2FD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2897-C400-402B-A288-A74B1E158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71A1-18B9-14E6-ADFF-07EC92D7C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739F0-A3A5-6012-3051-BB9564C14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732DD-0767-9A24-BB66-1DCE6EE7F5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E031F0-0B90-440D-8F59-63D763E91A55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54C0D-71B6-169B-9242-503B57973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25291-44A9-EDF1-A1FB-9BD55C0B1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9E2897-C400-402B-A288-A74B1E158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6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stoneysteiner/912242353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otacke/1000358680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d.libretexts.org/Workbench/Introduction_to_Health_(OER)_by_kfalcone_2nd_Edition/01:_Chapters/1.01:_Intro_to_Health_Wellness_and_Chang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it.ly/VISIONsaltSoDak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678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2CF04-80E5-341D-93D3-D714984AD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7EA8CF-6F6C-02A7-4785-94C5F1C07E4A}"/>
              </a:ext>
            </a:extLst>
          </p:cNvPr>
          <p:cNvSpPr txBox="1"/>
          <p:nvPr/>
        </p:nvSpPr>
        <p:spPr>
          <a:xfrm>
            <a:off x="4584529" y="803986"/>
            <a:ext cx="7211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Every State Association can impact their board of directors through leadership, governance, and policy.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39AA5-E8AF-BAD7-55FE-0356D0FF4A29}"/>
              </a:ext>
            </a:extLst>
          </p:cNvPr>
          <p:cNvSpPr txBox="1"/>
          <p:nvPr/>
        </p:nvSpPr>
        <p:spPr>
          <a:xfrm>
            <a:off x="4584529" y="2644170"/>
            <a:ext cx="7211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Front of House &amp; Back of House must work synchronously to serve their customers adequately.</a:t>
            </a:r>
          </a:p>
        </p:txBody>
      </p:sp>
      <p:pic>
        <p:nvPicPr>
          <p:cNvPr id="9" name="Picture 8" descr="A qr code with dots and lines&#10;&#10;Description automatically generated">
            <a:extLst>
              <a:ext uri="{FF2B5EF4-FFF2-40B4-BE49-F238E27FC236}">
                <a16:creationId xmlns:a16="http://schemas.microsoft.com/office/drawing/2014/main" id="{F2F20947-FA66-3A52-537E-89925A800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130" y="4484354"/>
            <a:ext cx="2127069" cy="21270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F19EFF-47FD-D909-3C31-E86EC1896889}"/>
              </a:ext>
            </a:extLst>
          </p:cNvPr>
          <p:cNvSpPr txBox="1"/>
          <p:nvPr/>
        </p:nvSpPr>
        <p:spPr>
          <a:xfrm>
            <a:off x="3599101" y="5243527"/>
            <a:ext cx="549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We’d love your feedback!</a:t>
            </a:r>
          </a:p>
        </p:txBody>
      </p:sp>
    </p:spTree>
    <p:extLst>
      <p:ext uri="{BB962C8B-B14F-4D97-AF65-F5344CB8AC3E}">
        <p14:creationId xmlns:p14="http://schemas.microsoft.com/office/powerpoint/2010/main" val="310310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91332F-0342-B675-4DBF-154A4DD38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9269"/>
            <a:ext cx="12179572" cy="57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2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D9EAB-2983-EFE1-9D4E-8A59CE175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392" y="0"/>
            <a:ext cx="8945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3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aking a selfie&#10;&#10;Description automatically generated">
            <a:extLst>
              <a:ext uri="{FF2B5EF4-FFF2-40B4-BE49-F238E27FC236}">
                <a16:creationId xmlns:a16="http://schemas.microsoft.com/office/drawing/2014/main" id="{0AD6718C-A1E9-C69E-129E-498D32178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/>
          <a:stretch/>
        </p:blipFill>
        <p:spPr>
          <a:xfrm>
            <a:off x="304800" y="12724"/>
            <a:ext cx="4171666" cy="6845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A28242-DFC4-70D2-23A6-34066BAB58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61"/>
          <a:stretch/>
        </p:blipFill>
        <p:spPr>
          <a:xfrm>
            <a:off x="4658509" y="2042055"/>
            <a:ext cx="7228691" cy="27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2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holding a sign&#10;&#10;Description automatically generated">
            <a:extLst>
              <a:ext uri="{FF2B5EF4-FFF2-40B4-BE49-F238E27FC236}">
                <a16:creationId xmlns:a16="http://schemas.microsoft.com/office/drawing/2014/main" id="{51435119-02B8-14A0-F8B7-9C7F3678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214327" y="241300"/>
            <a:ext cx="14443385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8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11B1AB-E97A-E2FC-7217-72E696441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011" y="28742"/>
            <a:ext cx="8595978" cy="682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5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two people with a present&#10;&#10;Description automatically generated with medium confidence">
            <a:extLst>
              <a:ext uri="{FF2B5EF4-FFF2-40B4-BE49-F238E27FC236}">
                <a16:creationId xmlns:a16="http://schemas.microsoft.com/office/drawing/2014/main" id="{5C917895-6860-A246-CD39-3AF3491BB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1014" y="0"/>
            <a:ext cx="10989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4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banners with text&#10;&#10;Description automatically generated">
            <a:extLst>
              <a:ext uri="{FF2B5EF4-FFF2-40B4-BE49-F238E27FC236}">
                <a16:creationId xmlns:a16="http://schemas.microsoft.com/office/drawing/2014/main" id="{DAD3936F-F7A6-0FFB-3469-FC404978D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62886" y="777257"/>
            <a:ext cx="12317771" cy="53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3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86CCE0-C94A-91AD-F0B9-9875871C0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85" y="734574"/>
            <a:ext cx="3558848" cy="4892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EEB9BE-7473-8718-E5E0-A7EE361AE8F3}"/>
              </a:ext>
            </a:extLst>
          </p:cNvPr>
          <p:cNvSpPr txBox="1"/>
          <p:nvPr/>
        </p:nvSpPr>
        <p:spPr>
          <a:xfrm>
            <a:off x="5306088" y="1322027"/>
            <a:ext cx="6123911" cy="256863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1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Constitution &amp; Bylaws</a:t>
            </a:r>
          </a:p>
          <a:p>
            <a:pPr algn="ctr"/>
            <a:r>
              <a:rPr lang="en-US" sz="1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Policy Handbook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68FD4-AC5B-3B4B-C9BA-E5227793D5F0}"/>
              </a:ext>
            </a:extLst>
          </p:cNvPr>
          <p:cNvSpPr txBox="1"/>
          <p:nvPr/>
        </p:nvSpPr>
        <p:spPr>
          <a:xfrm>
            <a:off x="5306088" y="4794069"/>
            <a:ext cx="6123911" cy="832969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1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rId4"/>
              </a:rPr>
              <a:t>bit.ly/VISIONsaltSoDak24</a:t>
            </a:r>
            <a:endParaRPr lang="en-US" sz="1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14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1067</Words>
  <Application>Microsoft Office PowerPoint</Application>
  <PresentationFormat>Widescreen</PresentationFormat>
  <Paragraphs>78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ADLaM Display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Lenessa Keehn</dc:creator>
  <cp:lastModifiedBy>Kelli Diemer</cp:lastModifiedBy>
  <cp:revision>2</cp:revision>
  <dcterms:created xsi:type="dcterms:W3CDTF">2024-11-25T02:42:21Z</dcterms:created>
  <dcterms:modified xsi:type="dcterms:W3CDTF">2024-12-01T03:17:56Z</dcterms:modified>
</cp:coreProperties>
</file>