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11" r:id="rId3"/>
    <p:sldId id="312" r:id="rId4"/>
    <p:sldId id="262" r:id="rId5"/>
    <p:sldId id="263" r:id="rId6"/>
    <p:sldId id="280" r:id="rId7"/>
    <p:sldId id="281" r:id="rId8"/>
    <p:sldId id="300" r:id="rId9"/>
    <p:sldId id="301" r:id="rId10"/>
    <p:sldId id="299" r:id="rId11"/>
    <p:sldId id="303" r:id="rId12"/>
    <p:sldId id="314" r:id="rId13"/>
    <p:sldId id="291" r:id="rId14"/>
    <p:sldId id="287" r:id="rId15"/>
    <p:sldId id="288" r:id="rId16"/>
    <p:sldId id="292" r:id="rId17"/>
    <p:sldId id="293" r:id="rId18"/>
    <p:sldId id="294"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60"/>
  </p:normalViewPr>
  <p:slideViewPr>
    <p:cSldViewPr>
      <p:cViewPr varScale="1">
        <p:scale>
          <a:sx n="93" d="100"/>
          <a:sy n="93" d="100"/>
        </p:scale>
        <p:origin x="-2912"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78213-2ACE-4F58-926B-7FD557E151D9}" type="datetimeFigureOut">
              <a:rPr lang="en-US" smtClean="0"/>
              <a:pPr/>
              <a:t>3/21/17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C380A-6217-4029-9E28-C69DABABF88A}" type="slidenum">
              <a:rPr lang="en-US" smtClean="0"/>
              <a:pPr/>
              <a:t>‹#›</a:t>
            </a:fld>
            <a:endParaRPr lang="en-US" dirty="0"/>
          </a:p>
        </p:txBody>
      </p:sp>
    </p:spTree>
    <p:extLst>
      <p:ext uri="{BB962C8B-B14F-4D97-AF65-F5344CB8AC3E}">
        <p14:creationId xmlns:p14="http://schemas.microsoft.com/office/powerpoint/2010/main" val="141430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F6505-69B9-4113-8926-7EE6D88BD0EA}" type="slidenum">
              <a:rPr lang="en-US" smtClean="0"/>
              <a:pPr/>
              <a:t>2</a:t>
            </a:fld>
            <a:endParaRPr lang="en-US" dirty="0"/>
          </a:p>
        </p:txBody>
      </p:sp>
    </p:spTree>
    <p:extLst>
      <p:ext uri="{BB962C8B-B14F-4D97-AF65-F5344CB8AC3E}">
        <p14:creationId xmlns:p14="http://schemas.microsoft.com/office/powerpoint/2010/main" val="218186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7">
              <a:defRPr>
                <a:solidFill>
                  <a:schemeClr val="tx1"/>
                </a:solidFill>
                <a:latin typeface="Calibri" pitchFamily="34" charset="0"/>
              </a:defRPr>
            </a:lvl3pPr>
            <a:lvl4pPr marL="1600037" indent="-228577">
              <a:defRPr>
                <a:solidFill>
                  <a:schemeClr val="tx1"/>
                </a:solidFill>
                <a:latin typeface="Calibri" pitchFamily="34" charset="0"/>
              </a:defRPr>
            </a:lvl4pPr>
            <a:lvl5pPr marL="2057190" indent="-228577">
              <a:defRPr>
                <a:solidFill>
                  <a:schemeClr val="tx1"/>
                </a:solidFill>
                <a:latin typeface="Calibri" pitchFamily="34" charset="0"/>
              </a:defRPr>
            </a:lvl5pPr>
            <a:lvl6pPr marL="2514344" indent="-228577" eaLnBrk="0" fontAlgn="base" hangingPunct="0">
              <a:spcBef>
                <a:spcPct val="0"/>
              </a:spcBef>
              <a:spcAft>
                <a:spcPct val="0"/>
              </a:spcAft>
              <a:defRPr>
                <a:solidFill>
                  <a:schemeClr val="tx1"/>
                </a:solidFill>
                <a:latin typeface="Calibri" pitchFamily="34" charset="0"/>
              </a:defRPr>
            </a:lvl6pPr>
            <a:lvl7pPr marL="2971497" indent="-228577" eaLnBrk="0" fontAlgn="base" hangingPunct="0">
              <a:spcBef>
                <a:spcPct val="0"/>
              </a:spcBef>
              <a:spcAft>
                <a:spcPct val="0"/>
              </a:spcAft>
              <a:defRPr>
                <a:solidFill>
                  <a:schemeClr val="tx1"/>
                </a:solidFill>
                <a:latin typeface="Calibri" pitchFamily="34" charset="0"/>
              </a:defRPr>
            </a:lvl7pPr>
            <a:lvl8pPr marL="3428651" indent="-228577" eaLnBrk="0" fontAlgn="base" hangingPunct="0">
              <a:spcBef>
                <a:spcPct val="0"/>
              </a:spcBef>
              <a:spcAft>
                <a:spcPct val="0"/>
              </a:spcAft>
              <a:defRPr>
                <a:solidFill>
                  <a:schemeClr val="tx1"/>
                </a:solidFill>
                <a:latin typeface="Calibri" pitchFamily="34" charset="0"/>
              </a:defRPr>
            </a:lvl8pPr>
            <a:lvl9pPr marL="3885803" indent="-228577" eaLnBrk="0" fontAlgn="base" hangingPunct="0">
              <a:spcBef>
                <a:spcPct val="0"/>
              </a:spcBef>
              <a:spcAft>
                <a:spcPct val="0"/>
              </a:spcAft>
              <a:defRPr>
                <a:solidFill>
                  <a:schemeClr val="tx1"/>
                </a:solidFill>
                <a:latin typeface="Calibri" pitchFamily="34" charset="0"/>
              </a:defRPr>
            </a:lvl9pPr>
          </a:lstStyle>
          <a:p>
            <a:fld id="{439D5B9E-F34E-4899-A0A2-47DE53E7BB43}" type="slidenum">
              <a:rPr lang="en-US" altLang="en-US" smtClean="0">
                <a:latin typeface="Arial" charset="0"/>
                <a:ea typeface="ＭＳ Ｐゴシック" pitchFamily="34" charset="-128"/>
              </a:rPr>
              <a:pPr/>
              <a:t>17</a:t>
            </a:fld>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114305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0333F-D091-49FE-8D04-96064383BCDA}" type="slidenum">
              <a:rPr lang="en-US" smtClean="0"/>
              <a:pPr/>
              <a:t>19</a:t>
            </a:fld>
            <a:endParaRPr lang="en-US" dirty="0"/>
          </a:p>
        </p:txBody>
      </p:sp>
    </p:spTree>
    <p:extLst>
      <p:ext uri="{BB962C8B-B14F-4D97-AF65-F5344CB8AC3E}">
        <p14:creationId xmlns:p14="http://schemas.microsoft.com/office/powerpoint/2010/main" val="185053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t>3</a:t>
            </a:fld>
            <a:endParaRPr lang="en-US"/>
          </a:p>
        </p:txBody>
      </p:sp>
    </p:spTree>
    <p:extLst>
      <p:ext uri="{BB962C8B-B14F-4D97-AF65-F5344CB8AC3E}">
        <p14:creationId xmlns:p14="http://schemas.microsoft.com/office/powerpoint/2010/main" val="390531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37927857" indent="-37470703">
              <a:defRPr>
                <a:solidFill>
                  <a:schemeClr val="tx1"/>
                </a:solidFill>
                <a:latin typeface="Calibri" pitchFamily="34" charset="0"/>
              </a:defRPr>
            </a:lvl2pPr>
            <a:lvl3pPr marL="1142884" indent="-228577">
              <a:defRPr>
                <a:solidFill>
                  <a:schemeClr val="tx1"/>
                </a:solidFill>
                <a:latin typeface="Calibri" pitchFamily="34" charset="0"/>
              </a:defRPr>
            </a:lvl3pPr>
            <a:lvl4pPr marL="1600037" indent="-228577">
              <a:defRPr>
                <a:solidFill>
                  <a:schemeClr val="tx1"/>
                </a:solidFill>
                <a:latin typeface="Calibri" pitchFamily="34" charset="0"/>
              </a:defRPr>
            </a:lvl4pPr>
            <a:lvl5pPr marL="2057190" indent="-228577">
              <a:defRPr>
                <a:solidFill>
                  <a:schemeClr val="tx1"/>
                </a:solidFill>
                <a:latin typeface="Calibri" pitchFamily="34" charset="0"/>
              </a:defRPr>
            </a:lvl5pPr>
            <a:lvl6pPr marL="2514344" indent="-228577" eaLnBrk="0" fontAlgn="base" hangingPunct="0">
              <a:spcBef>
                <a:spcPct val="0"/>
              </a:spcBef>
              <a:spcAft>
                <a:spcPct val="0"/>
              </a:spcAft>
              <a:defRPr>
                <a:solidFill>
                  <a:schemeClr val="tx1"/>
                </a:solidFill>
                <a:latin typeface="Calibri" pitchFamily="34" charset="0"/>
              </a:defRPr>
            </a:lvl6pPr>
            <a:lvl7pPr marL="2971497" indent="-228577" eaLnBrk="0" fontAlgn="base" hangingPunct="0">
              <a:spcBef>
                <a:spcPct val="0"/>
              </a:spcBef>
              <a:spcAft>
                <a:spcPct val="0"/>
              </a:spcAft>
              <a:defRPr>
                <a:solidFill>
                  <a:schemeClr val="tx1"/>
                </a:solidFill>
                <a:latin typeface="Calibri" pitchFamily="34" charset="0"/>
              </a:defRPr>
            </a:lvl7pPr>
            <a:lvl8pPr marL="3428651" indent="-228577" eaLnBrk="0" fontAlgn="base" hangingPunct="0">
              <a:spcBef>
                <a:spcPct val="0"/>
              </a:spcBef>
              <a:spcAft>
                <a:spcPct val="0"/>
              </a:spcAft>
              <a:defRPr>
                <a:solidFill>
                  <a:schemeClr val="tx1"/>
                </a:solidFill>
                <a:latin typeface="Calibri" pitchFamily="34" charset="0"/>
              </a:defRPr>
            </a:lvl8pPr>
            <a:lvl9pPr marL="3885803" indent="-228577" eaLnBrk="0" fontAlgn="base" hangingPunct="0">
              <a:spcBef>
                <a:spcPct val="0"/>
              </a:spcBef>
              <a:spcAft>
                <a:spcPct val="0"/>
              </a:spcAft>
              <a:defRPr>
                <a:solidFill>
                  <a:schemeClr val="tx1"/>
                </a:solidFill>
                <a:latin typeface="Calibri" pitchFamily="34" charset="0"/>
              </a:defRPr>
            </a:lvl9pPr>
          </a:lstStyle>
          <a:p>
            <a:fld id="{F2C8EBC4-5041-4BE0-8401-A8E6071A2E33}" type="slidenum">
              <a:rPr lang="en-US" altLang="en-US" smtClean="0">
                <a:ea typeface="ＭＳ Ｐゴシック" pitchFamily="34" charset="-128"/>
              </a:rPr>
              <a:pPr/>
              <a:t>7</a:t>
            </a:fld>
            <a:endParaRPr lang="en-US" altLang="en-US" dirty="0" smtClean="0">
              <a:ea typeface="ＭＳ Ｐゴシック" pitchFamily="34" charset="-128"/>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0839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37927857" indent="-37470703">
              <a:defRPr>
                <a:solidFill>
                  <a:schemeClr val="tx1"/>
                </a:solidFill>
                <a:latin typeface="Calibri" pitchFamily="34" charset="0"/>
              </a:defRPr>
            </a:lvl2pPr>
            <a:lvl3pPr marL="1142884" indent="-228577">
              <a:defRPr>
                <a:solidFill>
                  <a:schemeClr val="tx1"/>
                </a:solidFill>
                <a:latin typeface="Calibri" pitchFamily="34" charset="0"/>
              </a:defRPr>
            </a:lvl3pPr>
            <a:lvl4pPr marL="1600037" indent="-228577">
              <a:defRPr>
                <a:solidFill>
                  <a:schemeClr val="tx1"/>
                </a:solidFill>
                <a:latin typeface="Calibri" pitchFamily="34" charset="0"/>
              </a:defRPr>
            </a:lvl4pPr>
            <a:lvl5pPr marL="2057190" indent="-228577">
              <a:defRPr>
                <a:solidFill>
                  <a:schemeClr val="tx1"/>
                </a:solidFill>
                <a:latin typeface="Calibri" pitchFamily="34" charset="0"/>
              </a:defRPr>
            </a:lvl5pPr>
            <a:lvl6pPr marL="2514344" indent="-228577" eaLnBrk="0" fontAlgn="base" hangingPunct="0">
              <a:spcBef>
                <a:spcPct val="0"/>
              </a:spcBef>
              <a:spcAft>
                <a:spcPct val="0"/>
              </a:spcAft>
              <a:defRPr>
                <a:solidFill>
                  <a:schemeClr val="tx1"/>
                </a:solidFill>
                <a:latin typeface="Calibri" pitchFamily="34" charset="0"/>
              </a:defRPr>
            </a:lvl6pPr>
            <a:lvl7pPr marL="2971497" indent="-228577" eaLnBrk="0" fontAlgn="base" hangingPunct="0">
              <a:spcBef>
                <a:spcPct val="0"/>
              </a:spcBef>
              <a:spcAft>
                <a:spcPct val="0"/>
              </a:spcAft>
              <a:defRPr>
                <a:solidFill>
                  <a:schemeClr val="tx1"/>
                </a:solidFill>
                <a:latin typeface="Calibri" pitchFamily="34" charset="0"/>
              </a:defRPr>
            </a:lvl7pPr>
            <a:lvl8pPr marL="3428651" indent="-228577" eaLnBrk="0" fontAlgn="base" hangingPunct="0">
              <a:spcBef>
                <a:spcPct val="0"/>
              </a:spcBef>
              <a:spcAft>
                <a:spcPct val="0"/>
              </a:spcAft>
              <a:defRPr>
                <a:solidFill>
                  <a:schemeClr val="tx1"/>
                </a:solidFill>
                <a:latin typeface="Calibri" pitchFamily="34" charset="0"/>
              </a:defRPr>
            </a:lvl8pPr>
            <a:lvl9pPr marL="3885803" indent="-228577" eaLnBrk="0" fontAlgn="base" hangingPunct="0">
              <a:spcBef>
                <a:spcPct val="0"/>
              </a:spcBef>
              <a:spcAft>
                <a:spcPct val="0"/>
              </a:spcAft>
              <a:defRPr>
                <a:solidFill>
                  <a:schemeClr val="tx1"/>
                </a:solidFill>
                <a:latin typeface="Calibri" pitchFamily="34" charset="0"/>
              </a:defRPr>
            </a:lvl9pPr>
          </a:lstStyle>
          <a:p>
            <a:fld id="{F2C8EBC4-5041-4BE0-8401-A8E6071A2E33}" type="slidenum">
              <a:rPr lang="en-US" altLang="en-US" smtClean="0">
                <a:ea typeface="ＭＳ Ｐゴシック" pitchFamily="34" charset="-128"/>
              </a:rPr>
              <a:pPr/>
              <a:t>8</a:t>
            </a:fld>
            <a:endParaRPr lang="en-US" altLang="en-US" dirty="0" smtClean="0">
              <a:ea typeface="ＭＳ Ｐゴシック" pitchFamily="34" charset="-128"/>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5747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ACTE Awards recognize those individuals who have made extraordinary contributions to CTE, programs that exemplify the highest standards and organizations that have conducted activities to promote and expand CTE programs. </a:t>
            </a:r>
            <a:r>
              <a:rPr lang="en-US" dirty="0" smtClean="0"/>
              <a:t>The</a:t>
            </a:r>
            <a:r>
              <a:rPr lang="en-US" baseline="0" dirty="0" smtClean="0"/>
              <a:t> Excellence Awards fall into two categories: the Member Awards, for ACTE members demonstrating innovation and best practices in CTE; and the Image Awards, for groups and individuals from the business, industry and education communities for their support of CTE. </a:t>
            </a:r>
            <a:endParaRPr lang="en-US" dirty="0"/>
          </a:p>
        </p:txBody>
      </p:sp>
      <p:sp>
        <p:nvSpPr>
          <p:cNvPr id="4" name="Slide Number Placeholder 3"/>
          <p:cNvSpPr>
            <a:spLocks noGrp="1"/>
          </p:cNvSpPr>
          <p:nvPr>
            <p:ph type="sldNum" sz="quarter" idx="10"/>
          </p:nvPr>
        </p:nvSpPr>
        <p:spPr/>
        <p:txBody>
          <a:bodyPr/>
          <a:lstStyle/>
          <a:p>
            <a:fld id="{2E60333F-D091-49FE-8D04-96064383BCDA}" type="slidenum">
              <a:rPr lang="en-US" smtClean="0"/>
              <a:pPr/>
              <a:t>9</a:t>
            </a:fld>
            <a:endParaRPr lang="en-US" dirty="0"/>
          </a:p>
        </p:txBody>
      </p:sp>
    </p:spTree>
    <p:extLst>
      <p:ext uri="{BB962C8B-B14F-4D97-AF65-F5344CB8AC3E}">
        <p14:creationId xmlns:p14="http://schemas.microsoft.com/office/powerpoint/2010/main" val="107740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0450" y="685800"/>
            <a:ext cx="4654550" cy="3490913"/>
          </a:xfrm>
        </p:spPr>
      </p:sp>
      <p:sp>
        <p:nvSpPr>
          <p:cNvPr id="3" name="Notes Placeholder 2"/>
          <p:cNvSpPr>
            <a:spLocks noGrp="1"/>
          </p:cNvSpPr>
          <p:nvPr>
            <p:ph type="body" idx="1"/>
          </p:nvPr>
        </p:nvSpPr>
        <p:spPr>
          <a:xfrm>
            <a:off x="414867" y="4570413"/>
            <a:ext cx="5486400" cy="4114800"/>
          </a:xfrm>
        </p:spPr>
        <p:txBody>
          <a:bodyPr/>
          <a:lstStyle/>
          <a:p>
            <a:pPr defTabSz="896203">
              <a:defRPr/>
            </a:pPr>
            <a:r>
              <a:rPr lang="en-US" dirty="0" smtClean="0"/>
              <a:t>Our new CTE Working Wonders campaign gathers key resources and information to help us raise public awareness, support and advocate for CTE.</a:t>
            </a:r>
          </a:p>
          <a:p>
            <a:pPr defTabSz="896203">
              <a:defRPr/>
            </a:pPr>
            <a:endParaRPr lang="en-US" sz="1200" kern="1200" dirty="0" smtClean="0">
              <a:solidFill>
                <a:schemeClr val="tx1"/>
              </a:solidFill>
              <a:effectLst/>
              <a:latin typeface="+mn-lt"/>
              <a:ea typeface="+mn-ea"/>
              <a:cs typeface="+mn-cs"/>
            </a:endParaRPr>
          </a:p>
          <a:p>
            <a:pPr defTabSz="896203">
              <a:defRPr/>
            </a:pPr>
            <a:r>
              <a:rPr lang="en-US" sz="1200" kern="1200" dirty="0" smtClean="0">
                <a:solidFill>
                  <a:schemeClr val="tx1"/>
                </a:solidFill>
                <a:effectLst/>
                <a:latin typeface="+mn-lt"/>
                <a:ea typeface="+mn-ea"/>
                <a:cs typeface="+mn-cs"/>
              </a:rPr>
              <a:t>Some key talking points include:</a:t>
            </a:r>
          </a:p>
          <a:p>
            <a:pPr defTabSz="896203">
              <a:defRPr/>
            </a:pPr>
            <a:endParaRPr lang="en-US" sz="1200" kern="1200" dirty="0" smtClean="0">
              <a:solidFill>
                <a:schemeClr val="tx1"/>
              </a:solidFill>
              <a:effectLst/>
              <a:latin typeface="+mn-lt"/>
              <a:ea typeface="+mn-ea"/>
              <a:cs typeface="+mn-cs"/>
            </a:endParaRPr>
          </a:p>
          <a:p>
            <a:r>
              <a:rPr lang="en-US" i="1" dirty="0" smtClean="0"/>
              <a:t>- CTE is relevant for all age groups, from early exposure to careers in elementary school to career transitioning throughout adulthood. The upcoming 100-year anniversary of the Smith-Hughes Act celebrates a lifetime of learning in CTE.</a:t>
            </a:r>
            <a:endParaRPr lang="en-US" dirty="0" smtClean="0"/>
          </a:p>
          <a:p>
            <a:r>
              <a:rPr lang="en-US" i="1" dirty="0" smtClean="0"/>
              <a:t>- CTE exposes students of all ages to the full spectrum of career possibilities.</a:t>
            </a:r>
            <a:endParaRPr lang="en-US" dirty="0" smtClean="0"/>
          </a:p>
          <a:p>
            <a:r>
              <a:rPr lang="en-US" i="1" dirty="0" smtClean="0"/>
              <a:t>- CTE is not just "the trades." It's the how-to for all fields.</a:t>
            </a:r>
            <a:endParaRPr lang="en-US" dirty="0" smtClean="0"/>
          </a:p>
          <a:p>
            <a:r>
              <a:rPr lang="en-US" i="1" dirty="0" smtClean="0"/>
              <a:t>- CTE teaches soft skills, such as time management, problem-solving skills, and teamwork.</a:t>
            </a:r>
            <a:endParaRPr lang="en-US" dirty="0" smtClean="0"/>
          </a:p>
          <a:p>
            <a:r>
              <a:rPr lang="en-US" i="1" dirty="0" smtClean="0"/>
              <a:t>- CTE ensures students are college and career ready, leading to a vast array of respectable professions contributing to the livelihood of our economy.</a:t>
            </a:r>
            <a:endParaRPr lang="en-US" dirty="0" smtClean="0"/>
          </a:p>
          <a:p>
            <a:r>
              <a:rPr lang="en-US" i="1" dirty="0" smtClean="0"/>
              <a:t>- CTE provides resources for integrative and interactive learning in and outside of the classroom.</a:t>
            </a:r>
            <a:endParaRPr lang="en-US" dirty="0"/>
          </a:p>
          <a:p>
            <a:endParaRPr lang="en-US" sz="1200" kern="1200" dirty="0" smtClean="0">
              <a:solidFill>
                <a:schemeClr val="tx1"/>
              </a:solidFill>
              <a:effectLst/>
              <a:latin typeface="+mn-lt"/>
              <a:ea typeface="+mn-ea"/>
              <a:cs typeface="+mn-cs"/>
            </a:endParaRPr>
          </a:p>
          <a:p>
            <a:pPr defTabSz="896203">
              <a:defRPr/>
            </a:pPr>
            <a:r>
              <a:rPr lang="en-US" sz="1200" kern="1200" dirty="0" smtClean="0">
                <a:solidFill>
                  <a:schemeClr val="tx1"/>
                </a:solidFill>
                <a:effectLst/>
                <a:latin typeface="+mn-lt"/>
                <a:ea typeface="+mn-ea"/>
                <a:cs typeface="+mn-cs"/>
              </a:rPr>
              <a:t>In February</a:t>
            </a:r>
            <a:r>
              <a:rPr lang="en-US" sz="1200" kern="1200" baseline="0" dirty="0" smtClean="0">
                <a:solidFill>
                  <a:schemeClr val="tx1"/>
                </a:solidFill>
                <a:effectLst/>
                <a:latin typeface="+mn-lt"/>
                <a:ea typeface="+mn-ea"/>
                <a:cs typeface="+mn-cs"/>
              </a:rPr>
              <a:t>, we’re hosting a </a:t>
            </a:r>
            <a:r>
              <a:rPr lang="en-US" sz="1200" kern="1200" dirty="0" smtClean="0">
                <a:solidFill>
                  <a:schemeClr val="tx1"/>
                </a:solidFill>
                <a:effectLst/>
                <a:latin typeface="+mn-lt"/>
                <a:ea typeface="+mn-ea"/>
                <a:cs typeface="+mn-cs"/>
              </a:rPr>
              <a:t>month-long social media campaign to help generate positive engagement and collect success stories from the CTE community (#CTEworkingwonders), and I encourage you to participate! We'll then publish these collected success stories in a reader-friendly piece that we'll then promote to CTE professionals and their communities.</a:t>
            </a:r>
            <a:endParaRPr lang="en-US" dirty="0"/>
          </a:p>
        </p:txBody>
      </p:sp>
      <p:sp>
        <p:nvSpPr>
          <p:cNvPr id="4" name="Slide Number Placeholder 3"/>
          <p:cNvSpPr>
            <a:spLocks noGrp="1"/>
          </p:cNvSpPr>
          <p:nvPr>
            <p:ph type="sldNum" sz="quarter" idx="10"/>
          </p:nvPr>
        </p:nvSpPr>
        <p:spPr/>
        <p:txBody>
          <a:bodyPr/>
          <a:lstStyle/>
          <a:p>
            <a:fld id="{2E60333F-D091-49FE-8D04-96064383BCDA}" type="slidenum">
              <a:rPr lang="en-US" smtClean="0"/>
              <a:pPr/>
              <a:t>12</a:t>
            </a:fld>
            <a:endParaRPr lang="en-US" dirty="0"/>
          </a:p>
        </p:txBody>
      </p:sp>
    </p:spTree>
    <p:extLst>
      <p:ext uri="{BB962C8B-B14F-4D97-AF65-F5344CB8AC3E}">
        <p14:creationId xmlns:p14="http://schemas.microsoft.com/office/powerpoint/2010/main" val="302825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203">
              <a:defRPr/>
            </a:pPr>
            <a:r>
              <a:rPr lang="en-US" dirty="0"/>
              <a:t>Encourage your CTE community to share stories of leadership and excellence in CTE from your classrooms and raise awareness of the crucial role that CTE has in readying our nation for economic success and workforce competitiveness.</a:t>
            </a:r>
          </a:p>
          <a:p>
            <a:endParaRPr lang="en-US" dirty="0"/>
          </a:p>
        </p:txBody>
      </p:sp>
      <p:sp>
        <p:nvSpPr>
          <p:cNvPr id="4" name="Slide Number Placeholder 3"/>
          <p:cNvSpPr>
            <a:spLocks noGrp="1"/>
          </p:cNvSpPr>
          <p:nvPr>
            <p:ph type="sldNum" sz="quarter" idx="10"/>
          </p:nvPr>
        </p:nvSpPr>
        <p:spPr/>
        <p:txBody>
          <a:bodyPr/>
          <a:lstStyle/>
          <a:p>
            <a:fld id="{2E60333F-D091-49FE-8D04-96064383BCDA}" type="slidenum">
              <a:rPr lang="en-US" smtClean="0"/>
              <a:pPr/>
              <a:t>13</a:t>
            </a:fld>
            <a:endParaRPr lang="en-US" dirty="0"/>
          </a:p>
        </p:txBody>
      </p:sp>
    </p:spTree>
    <p:extLst>
      <p:ext uri="{BB962C8B-B14F-4D97-AF65-F5344CB8AC3E}">
        <p14:creationId xmlns:p14="http://schemas.microsoft.com/office/powerpoint/2010/main" val="318858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97CEB9-4224-455F-80E4-AF4421637331}" type="slidenum">
              <a:rPr lang="en-US" smtClean="0"/>
              <a:pPr/>
              <a:t>15</a:t>
            </a:fld>
            <a:endParaRPr lang="en-US" dirty="0"/>
          </a:p>
        </p:txBody>
      </p:sp>
    </p:spTree>
    <p:extLst>
      <p:ext uri="{BB962C8B-B14F-4D97-AF65-F5344CB8AC3E}">
        <p14:creationId xmlns:p14="http://schemas.microsoft.com/office/powerpoint/2010/main" val="407924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37927857" indent="-37470703">
              <a:defRPr>
                <a:solidFill>
                  <a:schemeClr val="tx1"/>
                </a:solidFill>
                <a:latin typeface="Calibri" pitchFamily="34" charset="0"/>
              </a:defRPr>
            </a:lvl2pPr>
            <a:lvl3pPr marL="1142884" indent="-228577">
              <a:defRPr>
                <a:solidFill>
                  <a:schemeClr val="tx1"/>
                </a:solidFill>
                <a:latin typeface="Calibri" pitchFamily="34" charset="0"/>
              </a:defRPr>
            </a:lvl3pPr>
            <a:lvl4pPr marL="1600037" indent="-228577">
              <a:defRPr>
                <a:solidFill>
                  <a:schemeClr val="tx1"/>
                </a:solidFill>
                <a:latin typeface="Calibri" pitchFamily="34" charset="0"/>
              </a:defRPr>
            </a:lvl4pPr>
            <a:lvl5pPr marL="2057190" indent="-228577">
              <a:defRPr>
                <a:solidFill>
                  <a:schemeClr val="tx1"/>
                </a:solidFill>
                <a:latin typeface="Calibri" pitchFamily="34" charset="0"/>
              </a:defRPr>
            </a:lvl5pPr>
            <a:lvl6pPr marL="2514344" indent="-228577" eaLnBrk="0" fontAlgn="base" hangingPunct="0">
              <a:spcBef>
                <a:spcPct val="0"/>
              </a:spcBef>
              <a:spcAft>
                <a:spcPct val="0"/>
              </a:spcAft>
              <a:defRPr>
                <a:solidFill>
                  <a:schemeClr val="tx1"/>
                </a:solidFill>
                <a:latin typeface="Calibri" pitchFamily="34" charset="0"/>
              </a:defRPr>
            </a:lvl6pPr>
            <a:lvl7pPr marL="2971497" indent="-228577" eaLnBrk="0" fontAlgn="base" hangingPunct="0">
              <a:spcBef>
                <a:spcPct val="0"/>
              </a:spcBef>
              <a:spcAft>
                <a:spcPct val="0"/>
              </a:spcAft>
              <a:defRPr>
                <a:solidFill>
                  <a:schemeClr val="tx1"/>
                </a:solidFill>
                <a:latin typeface="Calibri" pitchFamily="34" charset="0"/>
              </a:defRPr>
            </a:lvl7pPr>
            <a:lvl8pPr marL="3428651" indent="-228577" eaLnBrk="0" fontAlgn="base" hangingPunct="0">
              <a:spcBef>
                <a:spcPct val="0"/>
              </a:spcBef>
              <a:spcAft>
                <a:spcPct val="0"/>
              </a:spcAft>
              <a:defRPr>
                <a:solidFill>
                  <a:schemeClr val="tx1"/>
                </a:solidFill>
                <a:latin typeface="Calibri" pitchFamily="34" charset="0"/>
              </a:defRPr>
            </a:lvl8pPr>
            <a:lvl9pPr marL="3885803" indent="-228577" eaLnBrk="0" fontAlgn="base" hangingPunct="0">
              <a:spcBef>
                <a:spcPct val="0"/>
              </a:spcBef>
              <a:spcAft>
                <a:spcPct val="0"/>
              </a:spcAft>
              <a:defRPr>
                <a:solidFill>
                  <a:schemeClr val="tx1"/>
                </a:solidFill>
                <a:latin typeface="Calibri" pitchFamily="34" charset="0"/>
              </a:defRPr>
            </a:lvl9pPr>
          </a:lstStyle>
          <a:p>
            <a:fld id="{6F5220D3-A195-4B23-8593-525C9AE1B583}" type="slidenum">
              <a:rPr lang="en-US" altLang="en-US" smtClean="0">
                <a:ea typeface="ＭＳ Ｐゴシック" pitchFamily="34" charset="-128"/>
              </a:rPr>
              <a:pPr/>
              <a:t>16</a:t>
            </a:fld>
            <a:endParaRPr lang="en-US" altLang="en-US" dirty="0" smtClean="0">
              <a:ea typeface="ＭＳ Ｐゴシック" pitchFamily="34" charset="-128"/>
            </a:endParaRPr>
          </a:p>
        </p:txBody>
      </p:sp>
    </p:spTree>
    <p:extLst>
      <p:ext uri="{BB962C8B-B14F-4D97-AF65-F5344CB8AC3E}">
        <p14:creationId xmlns:p14="http://schemas.microsoft.com/office/powerpoint/2010/main" val="76747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dirty="0"/>
          </a:p>
        </p:txBody>
      </p:sp>
      <p:sp>
        <p:nvSpPr>
          <p:cNvPr id="9" name="Title Placeholder 1"/>
          <p:cNvSpPr>
            <a:spLocks noGrp="1"/>
          </p:cNvSpPr>
          <p:nvPr>
            <p:ph type="title"/>
          </p:nvPr>
        </p:nvSpPr>
        <p:spPr>
          <a:xfrm>
            <a:off x="457200" y="8382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457200" y="2057400"/>
            <a:ext cx="8229600"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120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ne Column - Single Line Head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lvl1pPr>
              <a:lnSpc>
                <a:spcPct val="80000"/>
              </a:lnSpc>
              <a:defRPr sz="6000" b="0" i="1">
                <a:solidFill>
                  <a:schemeClr val="tx1"/>
                </a:solidFill>
                <a:latin typeface="Georgia" panose="02040502050405020303" pitchFamily="18" charset="0"/>
                <a:ea typeface="Tahoma" panose="020B0604030504040204" pitchFamily="34" charset="0"/>
                <a:cs typeface="Tahoma" panose="020B0604030504040204" pitchFamily="34" charset="0"/>
              </a:defRPr>
            </a:lvl1pPr>
          </a:lstStyle>
          <a:p>
            <a:r>
              <a:rPr lang="en-GB" dirty="0" smtClean="0"/>
              <a:t>Click to edit</a:t>
            </a:r>
            <a:endParaRPr lang="en-GB" dirty="0"/>
          </a:p>
        </p:txBody>
      </p:sp>
      <p:sp>
        <p:nvSpPr>
          <p:cNvPr id="9" name="Content Placeholder 8"/>
          <p:cNvSpPr>
            <a:spLocks noGrp="1"/>
          </p:cNvSpPr>
          <p:nvPr>
            <p:ph sz="quarter" idx="12"/>
          </p:nvPr>
        </p:nvSpPr>
        <p:spPr>
          <a:xfrm>
            <a:off x="457200" y="2438400"/>
            <a:ext cx="8229600" cy="3687763"/>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148772135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848600" cy="655638"/>
          </a:xfrm>
        </p:spPr>
        <p:txBody>
          <a:bodyPr>
            <a:noAutofit/>
          </a:bodyPr>
          <a:lstStyle>
            <a:lvl1pPr algn="l">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0772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363445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39598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8068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140384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0"/>
            <a:ext cx="3008313" cy="5969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314779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299069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348155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A338-30BC-43AB-9FAE-52A4BF132F2F}" type="datetimeFigureOut">
              <a:rPr lang="en-US" smtClean="0"/>
              <a:pPr/>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1784540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0" y="-1792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8382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AA338-30BC-43AB-9FAE-52A4BF132F2F}" type="datetimeFigureOut">
              <a:rPr lang="en-US" smtClean="0"/>
              <a:pPr/>
              <a:t>3/21/17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B94CE-3964-44AB-9D0A-9D87EB904485}" type="slidenum">
              <a:rPr lang="en-US" smtClean="0"/>
              <a:pPr/>
              <a:t>‹#›</a:t>
            </a:fld>
            <a:endParaRPr lang="en-US" dirty="0"/>
          </a:p>
        </p:txBody>
      </p:sp>
    </p:spTree>
    <p:extLst>
      <p:ext uri="{BB962C8B-B14F-4D97-AF65-F5344CB8AC3E}">
        <p14:creationId xmlns:p14="http://schemas.microsoft.com/office/powerpoint/2010/main" val="172911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hyperlink" Target="..%5CAutomotivated%20final.m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7467600" cy="1265238"/>
          </a:xfrm>
        </p:spPr>
        <p:txBody>
          <a:bodyPr>
            <a:normAutofit/>
          </a:bodyPr>
          <a:lstStyle/>
          <a:p>
            <a:r>
              <a:rPr lang="en-US" sz="3200" b="1" dirty="0" smtClean="0">
                <a:solidFill>
                  <a:srgbClr val="002060"/>
                </a:solidFill>
                <a:latin typeface="+mn-lt"/>
                <a:cs typeface="Palatino"/>
              </a:rPr>
              <a:t>About ACTE</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304800" y="1676400"/>
            <a:ext cx="83058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a:spcBef>
                <a:spcPts val="1128"/>
              </a:spcBef>
              <a:spcAft>
                <a:spcPts val="1200"/>
              </a:spcAft>
            </a:pPr>
            <a:r>
              <a:rPr lang="en-US" altLang="en-US" sz="2000" dirty="0" smtClean="0">
                <a:latin typeface="+mj-lt"/>
                <a:cs typeface="Palatino"/>
              </a:rPr>
              <a:t>Largest national education association of professionals dedicated to the advancement of career and technical education. </a:t>
            </a:r>
          </a:p>
          <a:p>
            <a:pPr marL="347472">
              <a:spcBef>
                <a:spcPts val="1128"/>
              </a:spcBef>
              <a:spcAft>
                <a:spcPts val="1200"/>
              </a:spcAft>
            </a:pPr>
            <a:r>
              <a:rPr lang="en-US" altLang="en-US" sz="2000" dirty="0" smtClean="0">
                <a:latin typeface="+mj-lt"/>
                <a:cs typeface="Palatino"/>
              </a:rPr>
              <a:t>Members include teachers, administrators, guidance counselors, students, government officials, affiliated organizations and corporate partners sharing in the common mission to advance CTE.</a:t>
            </a:r>
          </a:p>
          <a:p>
            <a:pPr marL="347472">
              <a:spcBef>
                <a:spcPts val="1128"/>
              </a:spcBef>
              <a:spcAft>
                <a:spcPts val="1200"/>
              </a:spcAft>
            </a:pPr>
            <a:r>
              <a:rPr lang="en-US" altLang="en-US" sz="2000" dirty="0">
                <a:latin typeface="+mj-lt"/>
                <a:cs typeface="Palatino"/>
              </a:rPr>
              <a:t>L</a:t>
            </a:r>
            <a:r>
              <a:rPr lang="en-US" altLang="en-US" sz="2000" dirty="0" smtClean="0">
                <a:latin typeface="+mj-lt"/>
                <a:cs typeface="Palatino"/>
              </a:rPr>
              <a:t>eader in legislative and regulatory issues impacting CTE.</a:t>
            </a:r>
          </a:p>
          <a:p>
            <a:pPr marL="347472">
              <a:spcBef>
                <a:spcPts val="1128"/>
              </a:spcBef>
              <a:spcAft>
                <a:spcPts val="1200"/>
              </a:spcAft>
            </a:pPr>
            <a:r>
              <a:rPr lang="en-US" altLang="en-US" sz="2000" dirty="0" smtClean="0">
                <a:latin typeface="+mj-lt"/>
                <a:cs typeface="Palatino"/>
              </a:rPr>
              <a:t>Representing academic excellence and leadership in CTE for 85+ years.</a:t>
            </a:r>
          </a:p>
        </p:txBody>
      </p:sp>
    </p:spTree>
    <p:extLst>
      <p:ext uri="{BB962C8B-B14F-4D97-AF65-F5344CB8AC3E}">
        <p14:creationId xmlns:p14="http://schemas.microsoft.com/office/powerpoint/2010/main" val="1088576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077200" cy="1143000"/>
          </a:xfrm>
        </p:spPr>
        <p:txBody>
          <a:bodyPr>
            <a:normAutofit/>
          </a:bodyPr>
          <a:lstStyle/>
          <a:p>
            <a:pPr algn="l"/>
            <a:r>
              <a:rPr lang="en-US" sz="3100" b="1" dirty="0" smtClean="0">
                <a:solidFill>
                  <a:srgbClr val="002060"/>
                </a:solidFill>
              </a:rPr>
              <a:t>ACTE Microdocs</a:t>
            </a:r>
            <a:br>
              <a:rPr lang="en-US" sz="3100" b="1" dirty="0" smtClean="0">
                <a:solidFill>
                  <a:srgbClr val="002060"/>
                </a:solidFill>
              </a:rPr>
            </a:br>
            <a:r>
              <a:rPr lang="en-US" sz="2200" b="1" i="1" dirty="0" smtClean="0"/>
              <a:t>Stories of Putting America to Work in High-Demand Industries</a:t>
            </a:r>
            <a:endParaRPr lang="en-US" sz="2200" b="1" i="1" dirty="0"/>
          </a:p>
        </p:txBody>
      </p:sp>
      <p:pic>
        <p:nvPicPr>
          <p:cNvPr id="2050" name="Picture 2">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84474"/>
            <a:ext cx="4440065" cy="295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546729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www.acteonline.org/microdocs</a:t>
            </a:r>
            <a:endParaRPr lang="en-US" sz="2000" b="1" dirty="0">
              <a:solidFill>
                <a:schemeClr val="bg1"/>
              </a:solidFill>
              <a:latin typeface="+mj-lt"/>
              <a:cs typeface="Palatino"/>
            </a:endParaRPr>
          </a:p>
        </p:txBody>
      </p:sp>
      <p:pic>
        <p:nvPicPr>
          <p:cNvPr id="8" name="Picture 7" descr="Microdocs_logo.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600" y="2784522"/>
            <a:ext cx="2794693" cy="1177878"/>
          </a:xfrm>
          <a:prstGeom prst="rect">
            <a:avLst/>
          </a:prstGeom>
        </p:spPr>
      </p:pic>
    </p:spTree>
    <p:extLst>
      <p:ext uri="{BB962C8B-B14F-4D97-AF65-F5344CB8AC3E}">
        <p14:creationId xmlns:p14="http://schemas.microsoft.com/office/powerpoint/2010/main" val="20003761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001000" cy="838200"/>
          </a:xfrm>
        </p:spPr>
        <p:txBody>
          <a:bodyPr/>
          <a:lstStyle/>
          <a:p>
            <a:r>
              <a:rPr lang="en-US" sz="3200" b="1" dirty="0" smtClean="0">
                <a:solidFill>
                  <a:schemeClr val="tx2"/>
                </a:solidFill>
                <a:cs typeface="Palatino"/>
              </a:rPr>
              <a:t>ACTE Online Seminars</a:t>
            </a:r>
            <a:br>
              <a:rPr lang="en-US" sz="3200" b="1" dirty="0" smtClean="0">
                <a:solidFill>
                  <a:schemeClr val="tx2"/>
                </a:solidFill>
                <a:cs typeface="Palatino"/>
              </a:rPr>
            </a:br>
            <a:r>
              <a:rPr lang="en-US" sz="2200" b="1" i="1" dirty="0" smtClean="0">
                <a:cs typeface="Palatino"/>
              </a:rPr>
              <a:t>Watch Anytime, Anywhere</a:t>
            </a:r>
            <a:endParaRPr lang="en-US" sz="2200" b="1" i="1" dirty="0">
              <a:cs typeface="Palatino"/>
            </a:endParaRPr>
          </a:p>
        </p:txBody>
      </p:sp>
      <p:sp>
        <p:nvSpPr>
          <p:cNvPr id="3" name="Content Placeholder 2"/>
          <p:cNvSpPr>
            <a:spLocks noGrp="1"/>
          </p:cNvSpPr>
          <p:nvPr>
            <p:ph idx="1"/>
          </p:nvPr>
        </p:nvSpPr>
        <p:spPr>
          <a:xfrm>
            <a:off x="2590800" y="1981200"/>
            <a:ext cx="5867400" cy="3535363"/>
          </a:xfrm>
        </p:spPr>
        <p:txBody>
          <a:bodyPr>
            <a:normAutofit/>
          </a:bodyPr>
          <a:lstStyle/>
          <a:p>
            <a:pPr marL="0" lvl="0" indent="0">
              <a:spcBef>
                <a:spcPts val="1800"/>
              </a:spcBef>
              <a:buNone/>
            </a:pPr>
            <a:r>
              <a:rPr lang="en-US" sz="2000" dirty="0" smtClean="0">
                <a:solidFill>
                  <a:prstClr val="black"/>
                </a:solidFill>
                <a:latin typeface="+mj-lt"/>
                <a:cs typeface="Palatino"/>
              </a:rPr>
              <a:t>Complimentary professional development</a:t>
            </a:r>
            <a:r>
              <a:rPr lang="en-US" sz="2000" dirty="0">
                <a:solidFill>
                  <a:prstClr val="black"/>
                </a:solidFill>
                <a:latin typeface="+mj-lt"/>
                <a:cs typeface="Palatino"/>
              </a:rPr>
              <a:t> </a:t>
            </a:r>
            <a:r>
              <a:rPr lang="en-US" sz="2000" dirty="0" smtClean="0">
                <a:solidFill>
                  <a:prstClr val="black"/>
                </a:solidFill>
                <a:latin typeface="+mj-lt"/>
                <a:cs typeface="Palatino"/>
              </a:rPr>
              <a:t>for members. </a:t>
            </a:r>
            <a:r>
              <a:rPr lang="en-US" sz="2000" dirty="0">
                <a:solidFill>
                  <a:prstClr val="black"/>
                </a:solidFill>
                <a:latin typeface="+mj-lt"/>
                <a:cs typeface="Palatino"/>
              </a:rPr>
              <a:t>R</a:t>
            </a:r>
            <a:r>
              <a:rPr lang="en-US" sz="2000" dirty="0" smtClean="0">
                <a:solidFill>
                  <a:prstClr val="black"/>
                </a:solidFill>
                <a:latin typeface="+mj-lt"/>
                <a:cs typeface="Palatino"/>
              </a:rPr>
              <a:t>ecent seminars include:</a:t>
            </a:r>
          </a:p>
          <a:p>
            <a:pPr lvl="1">
              <a:spcBef>
                <a:spcPts val="600"/>
              </a:spcBef>
              <a:buFont typeface="Arial" pitchFamily="34" charset="0"/>
              <a:buChar char="•"/>
            </a:pPr>
            <a:r>
              <a:rPr lang="en-US" sz="2000" i="1" dirty="0" smtClean="0">
                <a:solidFill>
                  <a:prstClr val="black"/>
                </a:solidFill>
                <a:latin typeface="+mj-lt"/>
                <a:cs typeface="Palatino"/>
              </a:rPr>
              <a:t>Flipped Classroom</a:t>
            </a:r>
          </a:p>
          <a:p>
            <a:pPr lvl="1">
              <a:spcBef>
                <a:spcPts val="600"/>
              </a:spcBef>
              <a:buFont typeface="Arial" pitchFamily="34" charset="0"/>
              <a:buChar char="•"/>
            </a:pPr>
            <a:r>
              <a:rPr lang="en-US" sz="2000" i="1" dirty="0" smtClean="0">
                <a:solidFill>
                  <a:prstClr val="black"/>
                </a:solidFill>
                <a:latin typeface="+mj-lt"/>
                <a:cs typeface="Palatino"/>
              </a:rPr>
              <a:t>Your First Year in CTE: 10 More Things to Know Expert Session</a:t>
            </a:r>
          </a:p>
          <a:p>
            <a:pPr lvl="1">
              <a:spcBef>
                <a:spcPts val="600"/>
              </a:spcBef>
              <a:buFont typeface="Arial" pitchFamily="34" charset="0"/>
              <a:buChar char="•"/>
            </a:pPr>
            <a:r>
              <a:rPr lang="en-US" sz="2000" i="1" dirty="0" smtClean="0">
                <a:solidFill>
                  <a:prstClr val="black"/>
                </a:solidFill>
                <a:latin typeface="+mj-lt"/>
                <a:cs typeface="Palatino"/>
              </a:rPr>
              <a:t>Education for All: Rural CTE and Distance Learning</a:t>
            </a:r>
          </a:p>
          <a:p>
            <a:pPr lvl="1">
              <a:spcBef>
                <a:spcPts val="1800"/>
              </a:spcBef>
              <a:buFont typeface="Arial" pitchFamily="34" charset="0"/>
              <a:buChar char="•"/>
            </a:pPr>
            <a:endParaRPr lang="en-US" sz="2000" dirty="0" smtClean="0">
              <a:solidFill>
                <a:prstClr val="black"/>
              </a:solidFill>
              <a:latin typeface="+mj-lt"/>
              <a:cs typeface="Palatino"/>
            </a:endParaRPr>
          </a:p>
          <a:p>
            <a:pPr lvl="0"/>
            <a:endParaRPr lang="en-US" sz="2000" dirty="0">
              <a:solidFill>
                <a:prstClr val="black"/>
              </a:solidFill>
              <a:latin typeface="+mj-lt"/>
              <a:cs typeface="Palatino"/>
            </a:endParaRPr>
          </a:p>
          <a:p>
            <a:pPr marL="0" indent="0">
              <a:buNone/>
            </a:pPr>
            <a:endParaRPr lang="en-US" sz="2000" dirty="0" smtClean="0">
              <a:latin typeface="+mj-lt"/>
              <a:cs typeface="Palatino"/>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18" y="2099050"/>
            <a:ext cx="2131382" cy="155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546729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www.acteonline.org/onlineseminars</a:t>
            </a:r>
            <a:endParaRPr lang="en-US" sz="2000" b="1" dirty="0">
              <a:solidFill>
                <a:schemeClr val="bg1"/>
              </a:solidFill>
              <a:latin typeface="+mj-lt"/>
              <a:cs typeface="Palatino"/>
            </a:endParaRPr>
          </a:p>
        </p:txBody>
      </p:sp>
    </p:spTree>
    <p:extLst>
      <p:ext uri="{BB962C8B-B14F-4D97-AF65-F5344CB8AC3E}">
        <p14:creationId xmlns:p14="http://schemas.microsoft.com/office/powerpoint/2010/main" val="3627050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620000" cy="1170470"/>
          </a:xfrm>
        </p:spPr>
        <p:txBody>
          <a:bodyPr>
            <a:noAutofit/>
          </a:bodyPr>
          <a:lstStyle/>
          <a:p>
            <a:pPr algn="l"/>
            <a:r>
              <a:rPr lang="en-US" sz="3200" b="1" dirty="0" smtClean="0">
                <a:solidFill>
                  <a:srgbClr val="002060"/>
                </a:solidFill>
                <a:cs typeface="Palatino"/>
              </a:rPr>
              <a:t>Awareness to Elevate Perceptions of CTE</a:t>
            </a:r>
            <a:endParaRPr lang="en-US" sz="3200" b="1" i="1" dirty="0">
              <a:solidFill>
                <a:schemeClr val="accent6">
                  <a:lumMod val="75000"/>
                </a:schemeClr>
              </a:solidFill>
              <a:cs typeface="Palatino"/>
            </a:endParaRPr>
          </a:p>
        </p:txBody>
      </p:sp>
      <p:sp>
        <p:nvSpPr>
          <p:cNvPr id="3" name="Content Placeholder 2"/>
          <p:cNvSpPr>
            <a:spLocks noGrp="1"/>
          </p:cNvSpPr>
          <p:nvPr>
            <p:ph idx="1"/>
          </p:nvPr>
        </p:nvSpPr>
        <p:spPr>
          <a:xfrm>
            <a:off x="114300" y="2971800"/>
            <a:ext cx="8991600" cy="2819400"/>
          </a:xfrm>
        </p:spPr>
        <p:txBody>
          <a:bodyPr>
            <a:noAutofit/>
          </a:bodyPr>
          <a:lstStyle/>
          <a:p>
            <a:pPr>
              <a:lnSpc>
                <a:spcPct val="110000"/>
              </a:lnSpc>
              <a:buFont typeface="Wingdings" charset="2"/>
              <a:buChar char="§"/>
            </a:pPr>
            <a:r>
              <a:rPr lang="en-US" sz="2300" dirty="0" smtClean="0">
                <a:cs typeface="Palatino"/>
              </a:rPr>
              <a:t>Gathers resources to help you relay intrinsic value of CTE </a:t>
            </a:r>
          </a:p>
          <a:p>
            <a:pPr>
              <a:lnSpc>
                <a:spcPct val="110000"/>
              </a:lnSpc>
              <a:buFont typeface="Wingdings" charset="2"/>
              <a:buChar char="§"/>
            </a:pPr>
            <a:r>
              <a:rPr lang="en-US" sz="2300" dirty="0" smtClean="0">
                <a:cs typeface="Palatino"/>
              </a:rPr>
              <a:t>Showcases CTE’s essential role in students’ career exploration, discovery and readiness</a:t>
            </a:r>
          </a:p>
          <a:p>
            <a:pPr>
              <a:lnSpc>
                <a:spcPct val="110000"/>
              </a:lnSpc>
              <a:buFont typeface="Wingdings" charset="2"/>
              <a:buChar char="§"/>
            </a:pPr>
            <a:r>
              <a:rPr lang="en-US" sz="2300" dirty="0" smtClean="0">
                <a:cs typeface="Palatino"/>
              </a:rPr>
              <a:t>Generates positive engagement </a:t>
            </a:r>
          </a:p>
          <a:p>
            <a:pPr lvl="1">
              <a:lnSpc>
                <a:spcPct val="110000"/>
              </a:lnSpc>
              <a:buFont typeface="Wingdings" charset="2"/>
              <a:buChar char="Ø"/>
            </a:pPr>
            <a:r>
              <a:rPr lang="en-US" sz="2000" dirty="0" smtClean="0">
                <a:cs typeface="Palatino"/>
              </a:rPr>
              <a:t>Use the hashtag #</a:t>
            </a:r>
            <a:r>
              <a:rPr lang="en-US" sz="2000" dirty="0" err="1" smtClean="0">
                <a:cs typeface="Palatino"/>
              </a:rPr>
              <a:t>CTEWorkingWonders</a:t>
            </a:r>
            <a:r>
              <a:rPr lang="en-US" sz="2000" dirty="0" smtClean="0">
                <a:cs typeface="Palatino"/>
              </a:rPr>
              <a:t> to share your success stories during CTE Month® in February and in celebration of the 100-year anniversary of the Smith-Hughes Act</a:t>
            </a:r>
          </a:p>
        </p:txBody>
      </p:sp>
      <p:sp>
        <p:nvSpPr>
          <p:cNvPr id="8" name="TextBox 7"/>
          <p:cNvSpPr txBox="1"/>
          <p:nvPr/>
        </p:nvSpPr>
        <p:spPr>
          <a:xfrm>
            <a:off x="0" y="586740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acteonline.org/working_wonders</a:t>
            </a:r>
            <a:endParaRPr lang="en-US" sz="2000" b="1" dirty="0">
              <a:solidFill>
                <a:schemeClr val="bg1"/>
              </a:solidFill>
              <a:latin typeface="+mj-lt"/>
              <a:cs typeface="Palatino"/>
            </a:endParaRPr>
          </a:p>
        </p:txBody>
      </p:sp>
      <p:cxnSp>
        <p:nvCxnSpPr>
          <p:cNvPr id="7" name="Straight Connector 6"/>
          <p:cNvCxnSpPr/>
          <p:nvPr/>
        </p:nvCxnSpPr>
        <p:spPr>
          <a:xfrm>
            <a:off x="228600" y="1447800"/>
            <a:ext cx="8763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WorkingWonder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0200" y="1372616"/>
            <a:ext cx="5181600" cy="1727200"/>
          </a:xfrm>
          <a:prstGeom prst="rect">
            <a:avLst/>
          </a:prstGeom>
        </p:spPr>
      </p:pic>
    </p:spTree>
    <p:extLst>
      <p:ext uri="{BB962C8B-B14F-4D97-AF65-F5344CB8AC3E}">
        <p14:creationId xmlns:p14="http://schemas.microsoft.com/office/powerpoint/2010/main" val="30436427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6477000" cy="990600"/>
          </a:xfrm>
        </p:spPr>
        <p:txBody>
          <a:bodyPr>
            <a:noAutofit/>
          </a:bodyPr>
          <a:lstStyle/>
          <a:p>
            <a:pPr algn="l"/>
            <a:r>
              <a:rPr lang="en-US" sz="3200" b="1" dirty="0" smtClean="0">
                <a:solidFill>
                  <a:srgbClr val="002060"/>
                </a:solidFill>
                <a:cs typeface="Palatino"/>
              </a:rPr>
              <a:t>Celebrate CTE Month!</a:t>
            </a:r>
            <a:br>
              <a:rPr lang="en-US" sz="3200" b="1" dirty="0" smtClean="0">
                <a:solidFill>
                  <a:srgbClr val="002060"/>
                </a:solidFill>
                <a:cs typeface="Palatino"/>
              </a:rPr>
            </a:br>
            <a:r>
              <a:rPr lang="en-US" sz="2400" b="1" i="1" dirty="0" smtClean="0">
                <a:solidFill>
                  <a:schemeClr val="accent6">
                    <a:lumMod val="75000"/>
                  </a:schemeClr>
                </a:solidFill>
                <a:cs typeface="Palatino"/>
              </a:rPr>
              <a:t>Celebrate Today. Own Tomorrow!</a:t>
            </a:r>
            <a:endParaRPr lang="en-US" sz="2400" b="1" i="1" dirty="0">
              <a:solidFill>
                <a:schemeClr val="accent6">
                  <a:lumMod val="75000"/>
                </a:schemeClr>
              </a:solidFill>
              <a:cs typeface="Palatino"/>
            </a:endParaRPr>
          </a:p>
        </p:txBody>
      </p:sp>
      <p:sp>
        <p:nvSpPr>
          <p:cNvPr id="3" name="Content Placeholder 2"/>
          <p:cNvSpPr>
            <a:spLocks noGrp="1"/>
          </p:cNvSpPr>
          <p:nvPr>
            <p:ph idx="1"/>
          </p:nvPr>
        </p:nvSpPr>
        <p:spPr>
          <a:xfrm>
            <a:off x="2590800" y="2313642"/>
            <a:ext cx="6019800" cy="1496358"/>
          </a:xfrm>
        </p:spPr>
        <p:txBody>
          <a:bodyPr>
            <a:noAutofit/>
          </a:bodyPr>
          <a:lstStyle/>
          <a:p>
            <a:pPr marL="0" indent="0">
              <a:buNone/>
            </a:pPr>
            <a:r>
              <a:rPr lang="en-US" sz="2200" dirty="0">
                <a:cs typeface="Palatino"/>
              </a:rPr>
              <a:t>CTE Month</a:t>
            </a:r>
            <a:r>
              <a:rPr lang="en-US" sz="2200" baseline="30000" dirty="0">
                <a:cs typeface="Palatino"/>
              </a:rPr>
              <a:t>®</a:t>
            </a:r>
            <a:r>
              <a:rPr lang="en-US" sz="2200" dirty="0">
                <a:cs typeface="Palatino"/>
              </a:rPr>
              <a:t> is an annual </a:t>
            </a:r>
            <a:r>
              <a:rPr lang="en-US" sz="2200" dirty="0" smtClean="0">
                <a:cs typeface="Palatino"/>
              </a:rPr>
              <a:t>celebration, </a:t>
            </a:r>
            <a:r>
              <a:rPr lang="en-US" sz="2200" dirty="0">
                <a:cs typeface="Palatino"/>
              </a:rPr>
              <a:t>held </a:t>
            </a:r>
            <a:r>
              <a:rPr lang="en-US" sz="2200" dirty="0" smtClean="0">
                <a:cs typeface="Palatino"/>
              </a:rPr>
              <a:t>every </a:t>
            </a:r>
            <a:r>
              <a:rPr lang="en-US" sz="2200" b="1" dirty="0" smtClean="0">
                <a:solidFill>
                  <a:schemeClr val="accent6">
                    <a:lumMod val="75000"/>
                  </a:schemeClr>
                </a:solidFill>
                <a:cs typeface="Palatino"/>
              </a:rPr>
              <a:t>February</a:t>
            </a:r>
            <a:r>
              <a:rPr lang="en-US" sz="2200" dirty="0" smtClean="0">
                <a:cs typeface="Palatino"/>
              </a:rPr>
              <a:t>, that showcases CTE </a:t>
            </a:r>
            <a:r>
              <a:rPr lang="en-US" sz="2200" dirty="0">
                <a:cs typeface="Palatino"/>
              </a:rPr>
              <a:t>community </a:t>
            </a:r>
            <a:r>
              <a:rPr lang="en-US" sz="2200" dirty="0" smtClean="0">
                <a:cs typeface="Palatino"/>
              </a:rPr>
              <a:t>achievements </a:t>
            </a:r>
            <a:r>
              <a:rPr lang="en-US" sz="2200" dirty="0">
                <a:cs typeface="Palatino"/>
              </a:rPr>
              <a:t>and accomplishments </a:t>
            </a:r>
            <a:r>
              <a:rPr lang="en-US" sz="2200" dirty="0" smtClean="0">
                <a:cs typeface="Palatino"/>
              </a:rPr>
              <a:t>nationwide.</a:t>
            </a:r>
          </a:p>
        </p:txBody>
      </p:sp>
      <p:sp>
        <p:nvSpPr>
          <p:cNvPr id="8" name="TextBox 7"/>
          <p:cNvSpPr txBox="1"/>
          <p:nvPr/>
        </p:nvSpPr>
        <p:spPr>
          <a:xfrm>
            <a:off x="0" y="531489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www.acteonline.org/ctemonth</a:t>
            </a:r>
            <a:endParaRPr lang="en-US" sz="2000" b="1" dirty="0">
              <a:solidFill>
                <a:schemeClr val="bg1"/>
              </a:solidFill>
              <a:latin typeface="+mj-lt"/>
              <a:cs typeface="Palatino"/>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67" y="2133600"/>
            <a:ext cx="21812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5223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6858000" cy="990600"/>
          </a:xfrm>
        </p:spPr>
        <p:txBody>
          <a:bodyPr>
            <a:noAutofit/>
          </a:bodyPr>
          <a:lstStyle/>
          <a:p>
            <a:pPr algn="l"/>
            <a:r>
              <a:rPr lang="en-US" b="1" dirty="0" smtClean="0">
                <a:solidFill>
                  <a:srgbClr val="002060"/>
                </a:solidFill>
              </a:rPr>
              <a:t>ACTE’s Role in Federal Policy</a:t>
            </a:r>
            <a:endParaRPr lang="en-US" b="1" dirty="0">
              <a:solidFill>
                <a:srgbClr val="002060"/>
              </a:solidFill>
            </a:endParaRPr>
          </a:p>
        </p:txBody>
      </p:sp>
      <p:sp>
        <p:nvSpPr>
          <p:cNvPr id="3" name="Content Placeholder 2"/>
          <p:cNvSpPr>
            <a:spLocks noGrp="1"/>
          </p:cNvSpPr>
          <p:nvPr>
            <p:ph sz="half" idx="1"/>
          </p:nvPr>
        </p:nvSpPr>
        <p:spPr>
          <a:xfrm>
            <a:off x="457200" y="3627437"/>
            <a:ext cx="4038600" cy="2468563"/>
          </a:xfrm>
        </p:spPr>
        <p:txBody>
          <a:bodyPr>
            <a:normAutofit/>
          </a:bodyPr>
          <a:lstStyle/>
          <a:p>
            <a:pPr>
              <a:lnSpc>
                <a:spcPct val="120000"/>
              </a:lnSpc>
            </a:pPr>
            <a:r>
              <a:rPr lang="en-US" sz="2200" dirty="0" smtClean="0"/>
              <a:t>Position Development</a:t>
            </a:r>
          </a:p>
          <a:p>
            <a:pPr>
              <a:lnSpc>
                <a:spcPct val="120000"/>
              </a:lnSpc>
            </a:pPr>
            <a:r>
              <a:rPr lang="en-US" sz="2200" dirty="0" smtClean="0"/>
              <a:t>Direct Lobbying</a:t>
            </a:r>
          </a:p>
          <a:p>
            <a:pPr>
              <a:lnSpc>
                <a:spcPct val="120000"/>
              </a:lnSpc>
            </a:pPr>
            <a:r>
              <a:rPr lang="en-US" sz="2200" dirty="0" smtClean="0"/>
              <a:t>Technical Assistance</a:t>
            </a:r>
          </a:p>
        </p:txBody>
      </p:sp>
      <p:sp>
        <p:nvSpPr>
          <p:cNvPr id="4" name="Content Placeholder 3"/>
          <p:cNvSpPr>
            <a:spLocks noGrp="1"/>
          </p:cNvSpPr>
          <p:nvPr>
            <p:ph sz="half" idx="2"/>
          </p:nvPr>
        </p:nvSpPr>
        <p:spPr>
          <a:xfrm>
            <a:off x="4572000" y="3627437"/>
            <a:ext cx="4343400" cy="2087563"/>
          </a:xfrm>
        </p:spPr>
        <p:txBody>
          <a:bodyPr>
            <a:normAutofit/>
          </a:bodyPr>
          <a:lstStyle/>
          <a:p>
            <a:pPr>
              <a:lnSpc>
                <a:spcPct val="120000"/>
              </a:lnSpc>
            </a:pPr>
            <a:r>
              <a:rPr lang="en-US" sz="2200" dirty="0"/>
              <a:t>Coalition Building</a:t>
            </a:r>
          </a:p>
          <a:p>
            <a:pPr>
              <a:lnSpc>
                <a:spcPct val="120000"/>
              </a:lnSpc>
            </a:pPr>
            <a:r>
              <a:rPr lang="en-US" sz="2200" dirty="0"/>
              <a:t>Resource Development</a:t>
            </a:r>
          </a:p>
          <a:p>
            <a:pPr>
              <a:lnSpc>
                <a:spcPct val="120000"/>
              </a:lnSpc>
            </a:pPr>
            <a:r>
              <a:rPr lang="en-US" sz="2200" dirty="0"/>
              <a:t>Education and Training</a:t>
            </a:r>
          </a:p>
          <a:p>
            <a:pPr marL="0" indent="0">
              <a:lnSpc>
                <a:spcPct val="110000"/>
              </a:lnSpc>
              <a:buNone/>
            </a:pPr>
            <a:endParaRPr lang="en-US" sz="2200" dirty="0"/>
          </a:p>
        </p:txBody>
      </p:sp>
      <p:sp>
        <p:nvSpPr>
          <p:cNvPr id="5" name="TextBox 4"/>
          <p:cNvSpPr txBox="1"/>
          <p:nvPr/>
        </p:nvSpPr>
        <p:spPr>
          <a:xfrm>
            <a:off x="2438400" y="1905000"/>
            <a:ext cx="6324600" cy="1046440"/>
          </a:xfrm>
          <a:prstGeom prst="rect">
            <a:avLst/>
          </a:prstGeom>
          <a:noFill/>
        </p:spPr>
        <p:txBody>
          <a:bodyPr wrap="square" rtlCol="0">
            <a:spAutoFit/>
          </a:bodyPr>
          <a:lstStyle/>
          <a:p>
            <a:r>
              <a:rPr lang="en-US" sz="2000" dirty="0">
                <a:latin typeface="+mj-lt"/>
              </a:rPr>
              <a:t>Through comprehensive outreach efforts, ACTE ensures policymakers and the public hear from the </a:t>
            </a:r>
            <a:r>
              <a:rPr lang="en-US" sz="2000" dirty="0" smtClean="0">
                <a:latin typeface="+mj-lt"/>
              </a:rPr>
              <a:t>CTE community.</a:t>
            </a:r>
            <a:r>
              <a:rPr lang="en-US" sz="2200" b="1" dirty="0">
                <a:latin typeface="+mj-lt"/>
              </a:rPr>
              <a:t/>
            </a:r>
            <a:br>
              <a:rPr lang="en-US" sz="2200" b="1" dirty="0">
                <a:latin typeface="+mj-lt"/>
              </a:rPr>
            </a:br>
            <a:endParaRPr lang="en-US" sz="2200" b="1" dirty="0">
              <a:latin typeface="+mj-lt"/>
            </a:endParaRP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211004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1400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6781800" cy="784884"/>
          </a:xfrm>
        </p:spPr>
        <p:txBody>
          <a:bodyPr>
            <a:normAutofit/>
          </a:bodyPr>
          <a:lstStyle/>
          <a:p>
            <a:r>
              <a:rPr lang="en-US" sz="3200" b="1" dirty="0" smtClean="0">
                <a:solidFill>
                  <a:srgbClr val="002060"/>
                </a:solidFill>
                <a:latin typeface="+mn-lt"/>
                <a:cs typeface="Palatino"/>
              </a:rPr>
              <a:t>Policy and Research Resources</a:t>
            </a:r>
            <a:endParaRPr lang="en-US" sz="3200" b="1" dirty="0">
              <a:solidFill>
                <a:srgbClr val="002060"/>
              </a:solidFill>
              <a:latin typeface="+mn-lt"/>
              <a:cs typeface="Palatino"/>
            </a:endParaRPr>
          </a:p>
        </p:txBody>
      </p:sp>
      <p:sp>
        <p:nvSpPr>
          <p:cNvPr id="3" name="Content Placeholder 2"/>
          <p:cNvSpPr>
            <a:spLocks noGrp="1"/>
          </p:cNvSpPr>
          <p:nvPr>
            <p:ph idx="1"/>
          </p:nvPr>
        </p:nvSpPr>
        <p:spPr>
          <a:xfrm>
            <a:off x="2362200" y="1600200"/>
            <a:ext cx="6400800" cy="3962401"/>
          </a:xfrm>
        </p:spPr>
        <p:txBody>
          <a:bodyPr>
            <a:normAutofit/>
          </a:bodyPr>
          <a:lstStyle/>
          <a:p>
            <a:pPr marL="342900" indent="-342900" fontAlgn="auto">
              <a:lnSpc>
                <a:spcPct val="110000"/>
              </a:lnSpc>
              <a:spcAft>
                <a:spcPts val="0"/>
              </a:spcAft>
              <a:buFont typeface="Arial" pitchFamily="34" charset="0"/>
              <a:buChar char="•"/>
              <a:defRPr/>
            </a:pPr>
            <a:r>
              <a:rPr lang="en-US" sz="2200" dirty="0" smtClean="0">
                <a:cs typeface="Palatino"/>
              </a:rPr>
              <a:t>CTE Policy Watch Blog</a:t>
            </a:r>
          </a:p>
          <a:p>
            <a:pPr marL="342900" lvl="1" indent="-342900">
              <a:lnSpc>
                <a:spcPct val="110000"/>
              </a:lnSpc>
              <a:buFont typeface="Arial" pitchFamily="34" charset="0"/>
              <a:buChar char="•"/>
              <a:defRPr/>
            </a:pPr>
            <a:r>
              <a:rPr lang="en-US" sz="2200" dirty="0">
                <a:cs typeface="Palatino"/>
              </a:rPr>
              <a:t>State Policies Impacting CTE: </a:t>
            </a:r>
            <a:r>
              <a:rPr lang="en-US" sz="2200" dirty="0" smtClean="0">
                <a:cs typeface="Palatino"/>
              </a:rPr>
              <a:t>2015 </a:t>
            </a:r>
            <a:r>
              <a:rPr lang="en-US" sz="2200" dirty="0">
                <a:cs typeface="Palatino"/>
              </a:rPr>
              <a:t>Year in </a:t>
            </a:r>
            <a:r>
              <a:rPr lang="en-US" sz="2200" dirty="0" smtClean="0">
                <a:cs typeface="Palatino"/>
              </a:rPr>
              <a:t>Review</a:t>
            </a:r>
          </a:p>
          <a:p>
            <a:pPr marL="342900" indent="-342900" fontAlgn="auto">
              <a:lnSpc>
                <a:spcPct val="110000"/>
              </a:lnSpc>
              <a:spcAft>
                <a:spcPts val="0"/>
              </a:spcAft>
              <a:buFont typeface="Arial" pitchFamily="34" charset="0"/>
              <a:buChar char="•"/>
              <a:defRPr/>
            </a:pPr>
            <a:r>
              <a:rPr lang="en-US" sz="2200" dirty="0" smtClean="0">
                <a:cs typeface="Palatino"/>
              </a:rPr>
              <a:t>Legislative Alerts</a:t>
            </a:r>
          </a:p>
          <a:p>
            <a:pPr marL="342900" indent="-342900" fontAlgn="auto">
              <a:lnSpc>
                <a:spcPct val="110000"/>
              </a:lnSpc>
              <a:spcAft>
                <a:spcPts val="0"/>
              </a:spcAft>
              <a:buFont typeface="Arial" pitchFamily="34" charset="0"/>
              <a:buChar char="•"/>
              <a:defRPr/>
            </a:pPr>
            <a:r>
              <a:rPr lang="en-US" sz="2200" dirty="0" smtClean="0">
                <a:cs typeface="Palatino"/>
              </a:rPr>
              <a:t>Action Center </a:t>
            </a:r>
          </a:p>
          <a:p>
            <a:pPr marL="342900" indent="-342900" fontAlgn="auto">
              <a:lnSpc>
                <a:spcPct val="110000"/>
              </a:lnSpc>
              <a:spcAft>
                <a:spcPts val="0"/>
              </a:spcAft>
              <a:buFont typeface="Arial" pitchFamily="34" charset="0"/>
              <a:buChar char="•"/>
              <a:defRPr/>
            </a:pPr>
            <a:r>
              <a:rPr lang="en-US" sz="2200" dirty="0" smtClean="0">
                <a:cs typeface="Palatino"/>
              </a:rPr>
              <a:t>Sector Fact Sheets</a:t>
            </a:r>
          </a:p>
          <a:p>
            <a:pPr marL="342900" lvl="1" indent="-342900">
              <a:lnSpc>
                <a:spcPct val="110000"/>
              </a:lnSpc>
              <a:buFont typeface="Arial" pitchFamily="34" charset="0"/>
              <a:buChar char="•"/>
              <a:defRPr/>
            </a:pPr>
            <a:r>
              <a:rPr lang="en-US" sz="2200" dirty="0">
                <a:cs typeface="Palatino"/>
              </a:rPr>
              <a:t>Research-to-Practice Brief Series</a:t>
            </a:r>
          </a:p>
          <a:p>
            <a:pPr marL="342900" indent="-342900" fontAlgn="auto">
              <a:lnSpc>
                <a:spcPct val="110000"/>
              </a:lnSpc>
              <a:spcAft>
                <a:spcPts val="0"/>
              </a:spcAft>
              <a:buFont typeface="Arial" pitchFamily="34" charset="0"/>
              <a:buChar char="•"/>
              <a:defRPr/>
            </a:pPr>
            <a:r>
              <a:rPr lang="en-US" sz="2200" dirty="0" smtClean="0">
                <a:cs typeface="Palatino"/>
              </a:rPr>
              <a:t>Issue Briefs</a:t>
            </a:r>
          </a:p>
          <a:p>
            <a:pPr marL="342900" indent="-342900" fontAlgn="auto">
              <a:lnSpc>
                <a:spcPct val="110000"/>
              </a:lnSpc>
              <a:spcAft>
                <a:spcPts val="0"/>
              </a:spcAft>
              <a:buFont typeface="Arial" pitchFamily="34" charset="0"/>
              <a:buChar char="•"/>
              <a:defRPr/>
            </a:pPr>
            <a:r>
              <a:rPr lang="en-US" sz="2200" dirty="0" smtClean="0">
                <a:cs typeface="Palatino"/>
              </a:rPr>
              <a:t>Online Advocacy Toolkit</a:t>
            </a:r>
          </a:p>
          <a:p>
            <a:pPr>
              <a:buNone/>
            </a:pPr>
            <a:endParaRPr lang="en-US" sz="22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399"/>
            <a:ext cx="1676399" cy="137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561969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www.acteonline.org/policy</a:t>
            </a:r>
            <a:endParaRPr lang="en-US" sz="2000" b="1" dirty="0">
              <a:solidFill>
                <a:schemeClr val="bg1"/>
              </a:solidFill>
              <a:latin typeface="+mj-lt"/>
              <a:cs typeface="Palatino"/>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979"/>
          <a:stretch/>
        </p:blipFill>
        <p:spPr bwMode="auto">
          <a:xfrm>
            <a:off x="381001" y="1752600"/>
            <a:ext cx="1672439" cy="137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3630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47649" y="838200"/>
            <a:ext cx="8991600" cy="1477327"/>
          </a:xfrm>
          <a:prstGeom prst="rect">
            <a:avLst/>
          </a:prstGeom>
          <a:noFill/>
        </p:spPr>
        <p:txBody>
          <a:bodyPr wrap="square" rtlCol="0">
            <a:spAutoFit/>
          </a:bodyPr>
          <a:lstStyle/>
          <a:p>
            <a:pPr algn="ctr"/>
            <a:r>
              <a:rPr lang="en-US" sz="3400" b="1" dirty="0" smtClean="0">
                <a:solidFill>
                  <a:schemeClr val="tx2"/>
                </a:solidFill>
                <a:latin typeface="+mj-lt"/>
                <a:cs typeface="Palatino"/>
              </a:rPr>
              <a:t>ACTE’s CareerTech VISION </a:t>
            </a:r>
            <a:r>
              <a:rPr lang="en-US" sz="3400" b="1" dirty="0" smtClean="0">
                <a:solidFill>
                  <a:schemeClr val="tx2"/>
                </a:solidFill>
                <a:latin typeface="+mj-lt"/>
                <a:cs typeface="Palatino"/>
              </a:rPr>
              <a:t>2017</a:t>
            </a:r>
          </a:p>
          <a:p>
            <a:pPr algn="ctr"/>
            <a:r>
              <a:rPr lang="en-US" sz="2800" b="1" dirty="0" smtClean="0">
                <a:solidFill>
                  <a:schemeClr val="tx2"/>
                </a:solidFill>
                <a:latin typeface="+mj-lt"/>
                <a:cs typeface="Palatino"/>
              </a:rPr>
              <a:t>December 6-9</a:t>
            </a:r>
            <a:endParaRPr lang="en-US" sz="2800" b="1" dirty="0" smtClean="0">
              <a:solidFill>
                <a:schemeClr val="tx2"/>
              </a:solidFill>
              <a:latin typeface="+mj-lt"/>
              <a:cs typeface="Palatino"/>
            </a:endParaRPr>
          </a:p>
          <a:p>
            <a:pPr algn="ctr"/>
            <a:r>
              <a:rPr lang="en-US" sz="2800" b="1" dirty="0" smtClean="0">
                <a:solidFill>
                  <a:schemeClr val="tx2"/>
                </a:solidFill>
                <a:latin typeface="+mj-lt"/>
                <a:cs typeface="Palatino"/>
              </a:rPr>
              <a:t>Gaylord Opryland Resort &amp; Convention Center, Nashville</a:t>
            </a:r>
          </a:p>
        </p:txBody>
      </p:sp>
      <p:sp>
        <p:nvSpPr>
          <p:cNvPr id="18" name="TextBox 17"/>
          <p:cNvSpPr txBox="1"/>
          <p:nvPr/>
        </p:nvSpPr>
        <p:spPr>
          <a:xfrm>
            <a:off x="2514600" y="2819400"/>
            <a:ext cx="6324600" cy="1677382"/>
          </a:xfrm>
          <a:prstGeom prst="rect">
            <a:avLst/>
          </a:prstGeom>
          <a:noFill/>
        </p:spPr>
        <p:txBody>
          <a:bodyPr wrap="square" rtlCol="0">
            <a:spAutoFit/>
          </a:bodyPr>
          <a:lstStyle/>
          <a:p>
            <a:pPr marL="342900" lvl="0" indent="-342900">
              <a:spcBef>
                <a:spcPts val="600"/>
              </a:spcBef>
              <a:buFont typeface="Arial"/>
              <a:buChar char="•"/>
            </a:pPr>
            <a:r>
              <a:rPr lang="en-US" sz="2200" dirty="0" smtClean="0">
                <a:cs typeface="Palatino"/>
              </a:rPr>
              <a:t>Engaging </a:t>
            </a:r>
            <a:r>
              <a:rPr lang="en-US" sz="2200" dirty="0">
                <a:cs typeface="Palatino"/>
              </a:rPr>
              <a:t>keynote speakers</a:t>
            </a:r>
          </a:p>
          <a:p>
            <a:pPr marL="342900" lvl="0" indent="-342900">
              <a:spcBef>
                <a:spcPts val="600"/>
              </a:spcBef>
              <a:buFont typeface="Arial"/>
              <a:buChar char="•"/>
            </a:pPr>
            <a:r>
              <a:rPr lang="en-US" sz="2200" dirty="0" smtClean="0">
                <a:cs typeface="Palatino"/>
              </a:rPr>
              <a:t>300+ </a:t>
            </a:r>
            <a:r>
              <a:rPr lang="en-US" sz="2200" dirty="0" smtClean="0">
                <a:cs typeface="Palatino"/>
              </a:rPr>
              <a:t>CTE sessions</a:t>
            </a:r>
          </a:p>
          <a:p>
            <a:pPr marL="342900" lvl="0" indent="-342900">
              <a:spcBef>
                <a:spcPts val="600"/>
              </a:spcBef>
              <a:buFont typeface="Arial"/>
              <a:buChar char="•"/>
            </a:pPr>
            <a:r>
              <a:rPr lang="en-US" sz="2200" dirty="0" smtClean="0">
                <a:cs typeface="Palatino"/>
              </a:rPr>
              <a:t>STEM is CTE </a:t>
            </a:r>
            <a:r>
              <a:rPr lang="en-US" sz="2200" dirty="0" smtClean="0">
                <a:cs typeface="Palatino"/>
              </a:rPr>
              <a:t>Symposium</a:t>
            </a:r>
          </a:p>
          <a:p>
            <a:pPr marL="342900" lvl="0" indent="-342900">
              <a:spcBef>
                <a:spcPts val="600"/>
              </a:spcBef>
              <a:buFont typeface="Arial"/>
              <a:buChar char="•"/>
            </a:pPr>
            <a:r>
              <a:rPr lang="en-US" sz="2200" dirty="0" smtClean="0">
                <a:cs typeface="Palatino"/>
              </a:rPr>
              <a:t>Comprehensive </a:t>
            </a:r>
            <a:r>
              <a:rPr lang="en-US" sz="2200" dirty="0">
                <a:cs typeface="Palatino"/>
              </a:rPr>
              <a:t>CareerTech Expo </a:t>
            </a:r>
            <a:r>
              <a:rPr lang="en-US" sz="2200" dirty="0" smtClean="0">
                <a:cs typeface="Palatino"/>
              </a:rPr>
              <a:t>&amp; Career </a:t>
            </a:r>
            <a:r>
              <a:rPr lang="en-US" sz="2200" dirty="0" smtClean="0">
                <a:cs typeface="Palatino"/>
              </a:rPr>
              <a:t>Pavilion</a:t>
            </a:r>
            <a:endParaRPr lang="en-US" sz="2200" dirty="0">
              <a:cs typeface="Palatino"/>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2156181" cy="15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5276910"/>
            <a:ext cx="9144000" cy="400110"/>
          </a:xfrm>
          <a:prstGeom prst="rect">
            <a:avLst/>
          </a:prstGeom>
          <a:solidFill>
            <a:schemeClr val="tx2"/>
          </a:solidFill>
        </p:spPr>
        <p:txBody>
          <a:bodyPr wrap="square" rtlCol="0">
            <a:spAutoFit/>
          </a:bodyPr>
          <a:lstStyle/>
          <a:p>
            <a:r>
              <a:rPr lang="en-US" sz="2000" b="1" dirty="0" smtClean="0">
                <a:solidFill>
                  <a:schemeClr val="bg1"/>
                </a:solidFill>
                <a:latin typeface="+mj-lt"/>
                <a:cs typeface="Palatino"/>
              </a:rPr>
              <a:t>				</a:t>
            </a:r>
            <a:r>
              <a:rPr lang="en-US" sz="2000" b="1" dirty="0">
                <a:solidFill>
                  <a:schemeClr val="bg1"/>
                </a:solidFill>
                <a:latin typeface="+mj-lt"/>
                <a:cs typeface="Palatino"/>
              </a:rPr>
              <a:t> </a:t>
            </a:r>
            <a:r>
              <a:rPr lang="en-US" sz="2000" b="1" dirty="0" smtClean="0">
                <a:solidFill>
                  <a:schemeClr val="bg1"/>
                </a:solidFill>
                <a:latin typeface="+mj-lt"/>
                <a:cs typeface="Palatino"/>
              </a:rPr>
              <a:t>    </a:t>
            </a:r>
            <a:r>
              <a:rPr lang="en-US" sz="2000" b="1" dirty="0" err="1" smtClean="0">
                <a:solidFill>
                  <a:schemeClr val="bg1"/>
                </a:solidFill>
                <a:latin typeface="+mj-lt"/>
                <a:cs typeface="Palatino"/>
              </a:rPr>
              <a:t>careertechvision.com</a:t>
            </a:r>
            <a:endParaRPr lang="en-US" sz="2000" b="1" dirty="0">
              <a:solidFill>
                <a:schemeClr val="bg1"/>
              </a:solidFill>
              <a:latin typeface="+mj-lt"/>
              <a:cs typeface="Palatino"/>
            </a:endParaRPr>
          </a:p>
        </p:txBody>
      </p:sp>
    </p:spTree>
    <p:extLst>
      <p:ext uri="{BB962C8B-B14F-4D97-AF65-F5344CB8AC3E}">
        <p14:creationId xmlns:p14="http://schemas.microsoft.com/office/powerpoint/2010/main" val="17489881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4294967295"/>
          </p:nvPr>
        </p:nvSpPr>
        <p:spPr bwMode="auto">
          <a:xfrm>
            <a:off x="6553200" y="6444749"/>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5F4AD22A-61D0-4AA0-B978-F7F98ED17C73}" type="slidenum">
              <a:rPr lang="en-US" altLang="en-US" sz="1200" smtClean="0">
                <a:solidFill>
                  <a:srgbClr val="898989"/>
                </a:solidFill>
                <a:ea typeface="ＭＳ Ｐゴシック" pitchFamily="34" charset="-128"/>
              </a:rPr>
              <a:pPr>
                <a:lnSpc>
                  <a:spcPct val="100000"/>
                </a:lnSpc>
                <a:spcBef>
                  <a:spcPct val="0"/>
                </a:spcBef>
                <a:buFontTx/>
                <a:buNone/>
              </a:pPr>
              <a:t>17</a:t>
            </a:fld>
            <a:endParaRPr lang="en-US" altLang="en-US" sz="1200" dirty="0" smtClean="0">
              <a:solidFill>
                <a:srgbClr val="898989"/>
              </a:solidFill>
              <a:ea typeface="ＭＳ Ｐゴシック" pitchFamily="34" charset="-128"/>
            </a:endParaRPr>
          </a:p>
        </p:txBody>
      </p:sp>
      <p:sp>
        <p:nvSpPr>
          <p:cNvPr id="3" name="TextBox 2"/>
          <p:cNvSpPr txBox="1"/>
          <p:nvPr/>
        </p:nvSpPr>
        <p:spPr>
          <a:xfrm>
            <a:off x="152400" y="838200"/>
            <a:ext cx="7620000" cy="535531"/>
          </a:xfrm>
          <a:prstGeom prst="rect">
            <a:avLst/>
          </a:prstGeom>
          <a:noFill/>
        </p:spPr>
        <p:txBody>
          <a:bodyPr wrap="square" rtlCol="0">
            <a:spAutoFit/>
          </a:bodyPr>
          <a:lstStyle/>
          <a:p>
            <a:pPr>
              <a:lnSpc>
                <a:spcPct val="90000"/>
              </a:lnSpc>
            </a:pPr>
            <a:r>
              <a:rPr lang="en-US" sz="3200" b="1" dirty="0" smtClean="0">
                <a:solidFill>
                  <a:schemeClr val="tx2">
                    <a:lumMod val="75000"/>
                  </a:schemeClr>
                </a:solidFill>
                <a:latin typeface="+mj-lt"/>
                <a:cs typeface="Palatino"/>
              </a:rPr>
              <a:t>National Policy Seminar</a:t>
            </a:r>
          </a:p>
        </p:txBody>
      </p:sp>
      <p:sp>
        <p:nvSpPr>
          <p:cNvPr id="7" name="TextBox 6"/>
          <p:cNvSpPr txBox="1"/>
          <p:nvPr/>
        </p:nvSpPr>
        <p:spPr>
          <a:xfrm>
            <a:off x="298315" y="3207365"/>
            <a:ext cx="8236085" cy="2431435"/>
          </a:xfrm>
          <a:prstGeom prst="rect">
            <a:avLst/>
          </a:prstGeom>
          <a:noFill/>
        </p:spPr>
        <p:txBody>
          <a:bodyPr wrap="square" rtlCol="0">
            <a:spAutoFit/>
          </a:bodyPr>
          <a:lstStyle/>
          <a:p>
            <a:pPr marL="342900" indent="-342900">
              <a:spcBef>
                <a:spcPts val="1200"/>
              </a:spcBef>
              <a:buFont typeface="Arial"/>
              <a:buChar char="•"/>
            </a:pPr>
            <a:r>
              <a:rPr lang="en-US" sz="2200" dirty="0" smtClean="0">
                <a:cs typeface="Palatino"/>
              </a:rPr>
              <a:t>Shape Perkins reauthorization efforts</a:t>
            </a:r>
          </a:p>
          <a:p>
            <a:pPr marL="342900" indent="-342900">
              <a:spcBef>
                <a:spcPts val="1200"/>
              </a:spcBef>
              <a:buFont typeface="Arial"/>
              <a:buChar char="•"/>
            </a:pPr>
            <a:r>
              <a:rPr lang="en-US" sz="2200" dirty="0" smtClean="0">
                <a:cs typeface="Palatino"/>
              </a:rPr>
              <a:t>Communicate to policymakers on the crucial role Perkins and effective CTE programs play in providing career exploration and opportunities for students nationwide</a:t>
            </a:r>
          </a:p>
          <a:p>
            <a:pPr marL="342900" indent="-342900">
              <a:spcBef>
                <a:spcPts val="1200"/>
              </a:spcBef>
              <a:buFont typeface="Arial"/>
              <a:buChar char="•"/>
            </a:pPr>
            <a:r>
              <a:rPr lang="en-US" sz="2200" dirty="0" smtClean="0">
                <a:cs typeface="Palatino"/>
              </a:rPr>
              <a:t>Celebrate and proudly present “I am CTE” to policymakers and education and workforce development leaders</a:t>
            </a:r>
            <a:endParaRPr lang="en-US" sz="2200" dirty="0">
              <a:cs typeface="Palatino"/>
            </a:endParaRPr>
          </a:p>
        </p:txBody>
      </p:sp>
      <p:sp>
        <p:nvSpPr>
          <p:cNvPr id="10" name="Text Box 6"/>
          <p:cNvSpPr txBox="1"/>
          <p:nvPr/>
        </p:nvSpPr>
        <p:spPr>
          <a:xfrm>
            <a:off x="2590800" y="1486662"/>
            <a:ext cx="5715000" cy="1714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600" b="1" dirty="0" smtClean="0">
                <a:solidFill>
                  <a:srgbClr val="4F81BD"/>
                </a:solidFill>
                <a:effectLst/>
                <a:latin typeface="+mj-lt"/>
                <a:ea typeface="ＭＳ 明朝"/>
                <a:cs typeface="Palatino Linotype"/>
              </a:rPr>
              <a:t>March </a:t>
            </a:r>
            <a:r>
              <a:rPr lang="en-US" sz="2600" b="1" dirty="0" smtClean="0">
                <a:solidFill>
                  <a:srgbClr val="4F81BD"/>
                </a:solidFill>
                <a:effectLst/>
                <a:latin typeface="+mj-lt"/>
                <a:ea typeface="ＭＳ 明朝"/>
                <a:cs typeface="Palatino Linotype"/>
              </a:rPr>
              <a:t>5-7, 2018</a:t>
            </a:r>
            <a:endParaRPr lang="en-US" sz="2600" b="1" dirty="0" smtClean="0">
              <a:solidFill>
                <a:srgbClr val="4F81BD"/>
              </a:solidFill>
              <a:effectLst/>
              <a:latin typeface="+mj-lt"/>
              <a:ea typeface="ＭＳ 明朝"/>
              <a:cs typeface="Palatino Linotype"/>
            </a:endParaRPr>
          </a:p>
          <a:p>
            <a:pPr marL="0" marR="0">
              <a:spcBef>
                <a:spcPts val="0"/>
              </a:spcBef>
              <a:spcAft>
                <a:spcPts val="0"/>
              </a:spcAft>
            </a:pPr>
            <a:r>
              <a:rPr lang="en-US" sz="2600" b="1" dirty="0" smtClean="0">
                <a:solidFill>
                  <a:srgbClr val="4F81BD"/>
                </a:solidFill>
                <a:effectLst/>
                <a:latin typeface="+mj-lt"/>
                <a:ea typeface="ＭＳ 明朝"/>
                <a:cs typeface="Palatino Linotype"/>
              </a:rPr>
              <a:t>Crystal </a:t>
            </a:r>
            <a:r>
              <a:rPr lang="en-US" sz="2600" b="1" dirty="0">
                <a:solidFill>
                  <a:srgbClr val="4F81BD"/>
                </a:solidFill>
                <a:effectLst/>
                <a:latin typeface="+mj-lt"/>
                <a:ea typeface="ＭＳ 明朝"/>
                <a:cs typeface="Palatino Linotype"/>
              </a:rPr>
              <a:t>Gateway Marriott  </a:t>
            </a:r>
            <a:endParaRPr lang="en-US" sz="2600" b="1" dirty="0">
              <a:solidFill>
                <a:srgbClr val="4F81BD"/>
              </a:solidFill>
              <a:latin typeface="+mj-lt"/>
              <a:ea typeface="ＭＳ 明朝"/>
              <a:cs typeface="Palatino Linotype"/>
            </a:endParaRPr>
          </a:p>
          <a:p>
            <a:pPr marL="0" marR="0">
              <a:spcBef>
                <a:spcPts val="0"/>
              </a:spcBef>
              <a:spcAft>
                <a:spcPts val="0"/>
              </a:spcAft>
            </a:pPr>
            <a:r>
              <a:rPr lang="en-US" sz="2600" b="1" dirty="0" smtClean="0">
                <a:solidFill>
                  <a:srgbClr val="4F81BD"/>
                </a:solidFill>
                <a:effectLst/>
                <a:latin typeface="+mj-lt"/>
                <a:ea typeface="ＭＳ 明朝"/>
                <a:cs typeface="Palatino Linotype"/>
              </a:rPr>
              <a:t>Arlington</a:t>
            </a:r>
            <a:r>
              <a:rPr lang="en-US" sz="2600" b="1" dirty="0">
                <a:solidFill>
                  <a:srgbClr val="4F81BD"/>
                </a:solidFill>
                <a:effectLst/>
                <a:latin typeface="+mj-lt"/>
                <a:ea typeface="ＭＳ 明朝"/>
                <a:cs typeface="Palatino Linotype"/>
              </a:rPr>
              <a:t>, </a:t>
            </a:r>
            <a:r>
              <a:rPr lang="en-US" sz="2600" b="1" dirty="0" smtClean="0">
                <a:solidFill>
                  <a:srgbClr val="4F81BD"/>
                </a:solidFill>
                <a:effectLst/>
                <a:latin typeface="+mj-lt"/>
                <a:ea typeface="ＭＳ 明朝"/>
                <a:cs typeface="Palatino Linotype"/>
              </a:rPr>
              <a:t>Virginia</a:t>
            </a:r>
          </a:p>
          <a:p>
            <a:pPr marL="0" marR="0">
              <a:spcBef>
                <a:spcPts val="0"/>
              </a:spcBef>
              <a:spcAft>
                <a:spcPts val="0"/>
              </a:spcAft>
            </a:pPr>
            <a:endParaRPr lang="en-US" sz="2600" b="1" dirty="0">
              <a:effectLst/>
              <a:latin typeface="+mj-lt"/>
              <a:ea typeface="ＭＳ 明朝"/>
              <a:cs typeface="Palatino Linotype"/>
            </a:endParaRPr>
          </a:p>
        </p:txBody>
      </p:sp>
      <p:sp>
        <p:nvSpPr>
          <p:cNvPr id="9" name="TextBox 8"/>
          <p:cNvSpPr txBox="1"/>
          <p:nvPr/>
        </p:nvSpPr>
        <p:spPr>
          <a:xfrm>
            <a:off x="0" y="5715000"/>
            <a:ext cx="9144000" cy="400110"/>
          </a:xfrm>
          <a:prstGeom prst="rect">
            <a:avLst/>
          </a:prstGeom>
          <a:solidFill>
            <a:schemeClr val="tx2"/>
          </a:solidFill>
        </p:spPr>
        <p:txBody>
          <a:bodyPr wrap="square" rtlCol="0">
            <a:spAutoFit/>
          </a:bodyPr>
          <a:lstStyle/>
          <a:p>
            <a:pPr algn="ctr"/>
            <a:r>
              <a:rPr lang="en-US" sz="2000" b="1" dirty="0" err="1" smtClean="0">
                <a:solidFill>
                  <a:schemeClr val="bg1"/>
                </a:solidFill>
                <a:latin typeface="+mj-lt"/>
                <a:cs typeface="Palatino"/>
              </a:rPr>
              <a:t>acteonline.org</a:t>
            </a:r>
            <a:r>
              <a:rPr lang="en-US" sz="2000" b="1" dirty="0" smtClean="0">
                <a:solidFill>
                  <a:schemeClr val="bg1"/>
                </a:solidFill>
                <a:latin typeface="+mj-lt"/>
                <a:cs typeface="Palatino"/>
              </a:rPr>
              <a:t>/nps</a:t>
            </a:r>
            <a:endParaRPr lang="en-US" sz="2000" b="1" dirty="0">
              <a:solidFill>
                <a:schemeClr val="bg1"/>
              </a:solidFill>
              <a:latin typeface="+mj-lt"/>
              <a:cs typeface="Palatino"/>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14" y="1447800"/>
            <a:ext cx="211004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4304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534400" cy="838200"/>
          </a:xfrm>
        </p:spPr>
        <p:txBody>
          <a:bodyPr>
            <a:noAutofit/>
          </a:bodyPr>
          <a:lstStyle/>
          <a:p>
            <a:pPr algn="l"/>
            <a:r>
              <a:rPr lang="en-US" altLang="en-US" sz="3000" b="1" dirty="0">
                <a:solidFill>
                  <a:schemeClr val="tx2">
                    <a:lumMod val="75000"/>
                  </a:schemeClr>
                </a:solidFill>
                <a:ea typeface="ＭＳ Ｐゴシック" pitchFamily="34" charset="-128"/>
                <a:cs typeface="Palatino"/>
              </a:rPr>
              <a:t>Best Practices </a:t>
            </a:r>
            <a:r>
              <a:rPr lang="en-US" altLang="en-US" sz="3000" b="1" dirty="0" smtClean="0">
                <a:solidFill>
                  <a:schemeClr val="tx2">
                    <a:lumMod val="75000"/>
                  </a:schemeClr>
                </a:solidFill>
                <a:ea typeface="ＭＳ Ｐゴシック" pitchFamily="34" charset="-128"/>
                <a:cs typeface="Palatino"/>
              </a:rPr>
              <a:t>&amp; </a:t>
            </a:r>
            <a:r>
              <a:rPr lang="en-US" altLang="en-US" sz="3000" b="1" dirty="0" smtClean="0">
                <a:solidFill>
                  <a:schemeClr val="tx2">
                    <a:lumMod val="75000"/>
                  </a:schemeClr>
                </a:solidFill>
                <a:ea typeface="ＭＳ Ｐゴシック" pitchFamily="34" charset="-128"/>
                <a:cs typeface="Palatino"/>
              </a:rPr>
              <a:t>Innovations in CTE Conference</a:t>
            </a:r>
            <a:endParaRPr lang="en-US" sz="3000" b="1" dirty="0"/>
          </a:p>
        </p:txBody>
      </p:sp>
      <p:sp>
        <p:nvSpPr>
          <p:cNvPr id="3" name="Content Placeholder 2"/>
          <p:cNvSpPr>
            <a:spLocks noGrp="1"/>
          </p:cNvSpPr>
          <p:nvPr>
            <p:ph idx="1"/>
          </p:nvPr>
        </p:nvSpPr>
        <p:spPr>
          <a:xfrm>
            <a:off x="304800" y="3810000"/>
            <a:ext cx="8719226" cy="2286000"/>
          </a:xfrm>
        </p:spPr>
        <p:txBody>
          <a:bodyPr>
            <a:noAutofit/>
          </a:bodyPr>
          <a:lstStyle/>
          <a:p>
            <a:pPr>
              <a:buSzPct val="85000"/>
            </a:pPr>
            <a:r>
              <a:rPr lang="en-US" altLang="en-US" sz="2200" dirty="0" smtClean="0">
                <a:ea typeface="ＭＳ Ｐゴシック" pitchFamily="34" charset="-128"/>
                <a:cs typeface="Palatino"/>
              </a:rPr>
              <a:t>CTE </a:t>
            </a:r>
            <a:r>
              <a:rPr lang="en-US" altLang="en-US" sz="2200" dirty="0">
                <a:ea typeface="ＭＳ Ｐゴシック" pitchFamily="34" charset="-128"/>
                <a:cs typeface="Palatino"/>
              </a:rPr>
              <a:t>leaders </a:t>
            </a:r>
            <a:r>
              <a:rPr lang="en-US" sz="2200" dirty="0">
                <a:cs typeface="Palatino"/>
              </a:rPr>
              <a:t>exchange ideas on innovative CTE </a:t>
            </a:r>
            <a:r>
              <a:rPr lang="en-US" sz="2200" dirty="0" smtClean="0">
                <a:cs typeface="Palatino"/>
              </a:rPr>
              <a:t>programming </a:t>
            </a:r>
            <a:r>
              <a:rPr lang="en-US" sz="2200" dirty="0">
                <a:cs typeface="Palatino"/>
              </a:rPr>
              <a:t>and curriculum to address the needs </a:t>
            </a:r>
            <a:r>
              <a:rPr lang="en-US" sz="2200" dirty="0" smtClean="0">
                <a:cs typeface="Palatino"/>
              </a:rPr>
              <a:t>of </a:t>
            </a:r>
            <a:r>
              <a:rPr lang="en-US" sz="2200" dirty="0">
                <a:cs typeface="Palatino"/>
              </a:rPr>
              <a:t>today’s </a:t>
            </a:r>
            <a:r>
              <a:rPr lang="en-US" sz="2200" dirty="0" smtClean="0">
                <a:cs typeface="Palatino"/>
              </a:rPr>
              <a:t>learners. </a:t>
            </a:r>
            <a:endParaRPr lang="en-US" sz="2200" dirty="0">
              <a:cs typeface="Palatino"/>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66" y="1636334"/>
            <a:ext cx="2112679" cy="163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p:nvPr/>
        </p:nvSpPr>
        <p:spPr>
          <a:xfrm>
            <a:off x="2514600" y="1752600"/>
            <a:ext cx="6096000" cy="1600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b="1" dirty="0" smtClean="0">
                <a:solidFill>
                  <a:srgbClr val="4F81BD"/>
                </a:solidFill>
                <a:latin typeface="+mj-lt"/>
                <a:ea typeface="ＭＳ 明朝"/>
                <a:cs typeface="Palatino Linotype"/>
              </a:rPr>
              <a:t>Sept. </a:t>
            </a:r>
            <a:r>
              <a:rPr lang="en-US" sz="2400" b="1" dirty="0" smtClean="0">
                <a:solidFill>
                  <a:srgbClr val="4F81BD"/>
                </a:solidFill>
                <a:latin typeface="+mj-lt"/>
                <a:ea typeface="ＭＳ 明朝"/>
                <a:cs typeface="Palatino Linotype"/>
              </a:rPr>
              <a:t>27-29, 2017</a:t>
            </a:r>
            <a:endParaRPr lang="en-US" sz="2400" b="1" dirty="0" smtClean="0">
              <a:solidFill>
                <a:srgbClr val="4F81BD"/>
              </a:solidFill>
              <a:effectLst/>
              <a:latin typeface="+mj-lt"/>
              <a:ea typeface="ＭＳ 明朝"/>
              <a:cs typeface="Palatino Linotype"/>
            </a:endParaRPr>
          </a:p>
          <a:p>
            <a:pPr marL="0" marR="0">
              <a:spcBef>
                <a:spcPts val="0"/>
              </a:spcBef>
              <a:spcAft>
                <a:spcPts val="0"/>
              </a:spcAft>
            </a:pPr>
            <a:r>
              <a:rPr lang="en-US" sz="2400" b="1" dirty="0" smtClean="0">
                <a:solidFill>
                  <a:srgbClr val="4F81BD"/>
                </a:solidFill>
                <a:latin typeface="+mj-lt"/>
                <a:ea typeface="ＭＳ 明朝"/>
                <a:cs typeface="Palatino Linotype"/>
              </a:rPr>
              <a:t>Hotel Albuquerque</a:t>
            </a:r>
            <a:endParaRPr lang="en-US" sz="2400" b="1" dirty="0" smtClean="0">
              <a:solidFill>
                <a:srgbClr val="4F81BD"/>
              </a:solidFill>
              <a:latin typeface="+mj-lt"/>
              <a:ea typeface="ＭＳ 明朝"/>
              <a:cs typeface="Palatino Linotype"/>
            </a:endParaRPr>
          </a:p>
          <a:p>
            <a:pPr marL="0" marR="0">
              <a:spcBef>
                <a:spcPts val="0"/>
              </a:spcBef>
              <a:spcAft>
                <a:spcPts val="0"/>
              </a:spcAft>
            </a:pPr>
            <a:r>
              <a:rPr lang="en-US" sz="2400" b="1" dirty="0" smtClean="0">
                <a:solidFill>
                  <a:srgbClr val="4F81BD"/>
                </a:solidFill>
                <a:latin typeface="+mj-lt"/>
                <a:ea typeface="ＭＳ 明朝"/>
                <a:cs typeface="Palatino Linotype"/>
              </a:rPr>
              <a:t>Albuquerque, NM</a:t>
            </a:r>
            <a:endParaRPr lang="en-US" sz="2400" b="1" dirty="0">
              <a:solidFill>
                <a:srgbClr val="4F81BD"/>
              </a:solidFill>
              <a:latin typeface="+mj-lt"/>
              <a:ea typeface="ＭＳ 明朝"/>
              <a:cs typeface="Palatino Linotype"/>
            </a:endParaRPr>
          </a:p>
        </p:txBody>
      </p:sp>
      <p:sp>
        <p:nvSpPr>
          <p:cNvPr id="9" name="TextBox 8"/>
          <p:cNvSpPr txBox="1"/>
          <p:nvPr/>
        </p:nvSpPr>
        <p:spPr>
          <a:xfrm>
            <a:off x="0" y="5391090"/>
            <a:ext cx="9144000" cy="400110"/>
          </a:xfrm>
          <a:prstGeom prst="rect">
            <a:avLst/>
          </a:prstGeom>
          <a:solidFill>
            <a:schemeClr val="tx2"/>
          </a:solidFill>
        </p:spPr>
        <p:txBody>
          <a:bodyPr wrap="square" rtlCol="0">
            <a:spAutoFit/>
          </a:bodyPr>
          <a:lstStyle/>
          <a:p>
            <a:pPr algn="ctr">
              <a:buClr>
                <a:srgbClr val="0070C0"/>
              </a:buClr>
              <a:buSzPct val="85000"/>
            </a:pPr>
            <a:r>
              <a:rPr lang="en-US" altLang="en-US" sz="2000" b="1" dirty="0" err="1" smtClean="0">
                <a:solidFill>
                  <a:schemeClr val="bg1"/>
                </a:solidFill>
                <a:ea typeface="ＭＳ Ｐゴシック" pitchFamily="34" charset="-128"/>
                <a:cs typeface="Palatino"/>
              </a:rPr>
              <a:t>acteonline.org</a:t>
            </a:r>
            <a:r>
              <a:rPr lang="en-US" altLang="en-US" sz="2000" b="1" dirty="0" smtClean="0">
                <a:solidFill>
                  <a:schemeClr val="bg1"/>
                </a:solidFill>
                <a:ea typeface="ＭＳ Ｐゴシック" pitchFamily="34" charset="-128"/>
                <a:cs typeface="Palatino"/>
              </a:rPr>
              <a:t>/</a:t>
            </a:r>
            <a:r>
              <a:rPr lang="en-US" altLang="en-US" sz="2000" b="1" dirty="0" err="1" smtClean="0">
                <a:solidFill>
                  <a:schemeClr val="bg1"/>
                </a:solidFill>
                <a:ea typeface="ＭＳ Ｐゴシック" pitchFamily="34" charset="-128"/>
                <a:cs typeface="Palatino"/>
              </a:rPr>
              <a:t>bestpractices</a:t>
            </a:r>
            <a:r>
              <a:rPr lang="en-US" altLang="en-US" sz="2000" b="1" dirty="0" smtClean="0">
                <a:solidFill>
                  <a:schemeClr val="bg1"/>
                </a:solidFill>
                <a:ea typeface="ＭＳ Ｐゴシック" pitchFamily="34" charset="-128"/>
                <a:cs typeface="Palatino"/>
              </a:rPr>
              <a:t> </a:t>
            </a:r>
            <a:endParaRPr lang="en-US" sz="2000" b="1" i="1" dirty="0">
              <a:solidFill>
                <a:schemeClr val="bg1"/>
              </a:solidFill>
              <a:cs typeface="Palatino"/>
            </a:endParaRPr>
          </a:p>
        </p:txBody>
      </p:sp>
    </p:spTree>
    <p:extLst>
      <p:ext uri="{BB962C8B-B14F-4D97-AF65-F5344CB8AC3E}">
        <p14:creationId xmlns:p14="http://schemas.microsoft.com/office/powerpoint/2010/main" val="42735832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4343400" cy="838200"/>
          </a:xfrm>
        </p:spPr>
        <p:txBody>
          <a:bodyPr>
            <a:normAutofit/>
          </a:bodyPr>
          <a:lstStyle/>
          <a:p>
            <a:pPr algn="l"/>
            <a:r>
              <a:rPr lang="en-US" sz="3200" b="1" dirty="0" smtClean="0">
                <a:solidFill>
                  <a:schemeClr val="tx2">
                    <a:lumMod val="75000"/>
                  </a:schemeClr>
                </a:solidFill>
                <a:cs typeface="Palatino"/>
              </a:rPr>
              <a:t>Connect with ACTE</a:t>
            </a:r>
            <a:endParaRPr lang="en-US" sz="3200" b="1" dirty="0">
              <a:solidFill>
                <a:schemeClr val="tx2">
                  <a:lumMod val="75000"/>
                </a:schemeClr>
              </a:solidFill>
              <a:cs typeface="Palatino"/>
            </a:endParaRPr>
          </a:p>
        </p:txBody>
      </p:sp>
      <p:pic>
        <p:nvPicPr>
          <p:cNvPr id="1025" name="Picture 1" descr="Facebook - Page Conten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35542" y="1772867"/>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witter - Page Conten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35543" y="25908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interest - Page Conten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19200" y="4191000"/>
            <a:ext cx="533402" cy="533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nkedIn - Page Conten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35543" y="3352800"/>
            <a:ext cx="533400" cy="53873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ouTube - Page Conten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219198" y="4953000"/>
            <a:ext cx="544287"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r>
            <a:br>
              <a:rPr kumimoji="0" lang="en-US" altLang="en-US" sz="1800" b="0" i="0" u="none" strike="noStrike" cap="none" normalizeH="0" baseline="0" dirty="0" smtClean="0">
                <a:ln>
                  <a:noFill/>
                </a:ln>
                <a:solidFill>
                  <a:schemeClr val="tx1"/>
                </a:solidFill>
                <a:effectLst/>
                <a:latin typeface="Arial" charset="0"/>
                <a:cs typeface="Arial" charset="0"/>
              </a:rPr>
            </a:b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6" name="TextBox 5"/>
          <p:cNvSpPr txBox="1"/>
          <p:nvPr/>
        </p:nvSpPr>
        <p:spPr>
          <a:xfrm>
            <a:off x="1905000" y="1524000"/>
            <a:ext cx="6276474" cy="5078313"/>
          </a:xfrm>
          <a:prstGeom prst="rect">
            <a:avLst/>
          </a:prstGeom>
          <a:noFill/>
        </p:spPr>
        <p:txBody>
          <a:bodyPr wrap="square" rtlCol="0">
            <a:spAutoFit/>
          </a:bodyPr>
          <a:lstStyle/>
          <a:p>
            <a:pPr>
              <a:lnSpc>
                <a:spcPct val="200000"/>
              </a:lnSpc>
              <a:spcBef>
                <a:spcPts val="600"/>
              </a:spcBef>
              <a:spcAft>
                <a:spcPts val="600"/>
              </a:spcAft>
            </a:pPr>
            <a:r>
              <a:rPr lang="en-US" sz="2200" dirty="0" smtClean="0">
                <a:cs typeface="Palatino"/>
              </a:rPr>
              <a:t>Facebook.com/actecareertech</a:t>
            </a:r>
          </a:p>
          <a:p>
            <a:pPr>
              <a:lnSpc>
                <a:spcPct val="200000"/>
              </a:lnSpc>
              <a:spcBef>
                <a:spcPts val="600"/>
              </a:spcBef>
              <a:spcAft>
                <a:spcPts val="600"/>
              </a:spcAft>
            </a:pPr>
            <a:r>
              <a:rPr lang="en-US" sz="2200" dirty="0">
                <a:cs typeface="Palatino"/>
              </a:rPr>
              <a:t>T</a:t>
            </a:r>
            <a:r>
              <a:rPr lang="en-US" sz="2200" dirty="0" smtClean="0">
                <a:cs typeface="Palatino"/>
              </a:rPr>
              <a:t>witter.com/actecareertech</a:t>
            </a:r>
          </a:p>
          <a:p>
            <a:pPr>
              <a:lnSpc>
                <a:spcPct val="200000"/>
              </a:lnSpc>
              <a:spcBef>
                <a:spcPts val="600"/>
              </a:spcBef>
              <a:spcAft>
                <a:spcPts val="600"/>
              </a:spcAft>
            </a:pPr>
            <a:r>
              <a:rPr lang="en-US" sz="2200" dirty="0">
                <a:cs typeface="Palatino"/>
              </a:rPr>
              <a:t>Actete.ch/CTEGroup</a:t>
            </a:r>
          </a:p>
          <a:p>
            <a:pPr>
              <a:lnSpc>
                <a:spcPct val="200000"/>
              </a:lnSpc>
              <a:spcBef>
                <a:spcPts val="600"/>
              </a:spcBef>
              <a:spcAft>
                <a:spcPts val="600"/>
              </a:spcAft>
            </a:pPr>
            <a:r>
              <a:rPr lang="en-US" sz="2200" dirty="0" smtClean="0">
                <a:cs typeface="Palatino"/>
              </a:rPr>
              <a:t>Pinterest.com/actecareertech</a:t>
            </a:r>
          </a:p>
          <a:p>
            <a:pPr>
              <a:lnSpc>
                <a:spcPct val="200000"/>
              </a:lnSpc>
              <a:spcBef>
                <a:spcPts val="600"/>
              </a:spcBef>
              <a:spcAft>
                <a:spcPts val="600"/>
              </a:spcAft>
            </a:pPr>
            <a:r>
              <a:rPr lang="en-US" sz="2200" dirty="0" smtClean="0">
                <a:cs typeface="Palatino"/>
              </a:rPr>
              <a:t>Youtube.com/actecareertech</a:t>
            </a:r>
          </a:p>
          <a:p>
            <a:pPr>
              <a:spcBef>
                <a:spcPts val="600"/>
              </a:spcBef>
              <a:spcAft>
                <a:spcPts val="600"/>
              </a:spcAft>
            </a:pPr>
            <a:endParaRPr lang="en-US" sz="2200" dirty="0" smtClean="0"/>
          </a:p>
          <a:p>
            <a:pPr>
              <a:spcBef>
                <a:spcPts val="600"/>
              </a:spcBef>
              <a:spcAft>
                <a:spcPts val="600"/>
              </a:spcAft>
            </a:pPr>
            <a:endParaRPr lang="en-US" sz="2200" dirty="0"/>
          </a:p>
        </p:txBody>
      </p:sp>
    </p:spTree>
    <p:extLst>
      <p:ext uri="{BB962C8B-B14F-4D97-AF65-F5344CB8AC3E}">
        <p14:creationId xmlns:p14="http://schemas.microsoft.com/office/powerpoint/2010/main" val="3491962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p:nvPr/>
        </p:nvSpPr>
        <p:spPr>
          <a:xfrm>
            <a:off x="6426750" y="4053562"/>
            <a:ext cx="1845664" cy="1845662"/>
          </a:xfrm>
          <a:prstGeom prst="ellipse">
            <a:avLst/>
          </a:prstGeom>
          <a:solidFill>
            <a:srgbClr val="C6CC2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588167" y="4214978"/>
            <a:ext cx="1522830" cy="1522828"/>
          </a:xfrm>
          <a:prstGeom prst="ellipse">
            <a:avLst/>
          </a:prstGeom>
          <a:solidFill>
            <a:srgbClr val="C6CC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770306" y="4845545"/>
            <a:ext cx="1294087" cy="387798"/>
          </a:xfrm>
          <a:prstGeom prst="rect">
            <a:avLst/>
          </a:prstGeom>
          <a:noFill/>
        </p:spPr>
        <p:txBody>
          <a:bodyPr wrap="square" rtlCol="0">
            <a:spAutoFit/>
          </a:bodyPr>
          <a:lstStyle/>
          <a:p>
            <a:pPr algn="ctr">
              <a:lnSpc>
                <a:spcPct val="80000"/>
              </a:lnSpc>
            </a:pPr>
            <a:r>
              <a:rPr lang="en-US" sz="1200" b="1" dirty="0" smtClean="0">
                <a:latin typeface="Tahoma" panose="020B0604030504040204" pitchFamily="34" charset="0"/>
                <a:ea typeface="Tahoma" panose="020B0604030504040204" pitchFamily="34" charset="0"/>
                <a:cs typeface="Tahoma" panose="020B0604030504040204" pitchFamily="34" charset="0"/>
              </a:rPr>
              <a:t>Nonprofit Organizations</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54" name="Oval 53"/>
          <p:cNvSpPr/>
          <p:nvPr/>
        </p:nvSpPr>
        <p:spPr>
          <a:xfrm>
            <a:off x="4562226" y="4070424"/>
            <a:ext cx="2125890" cy="2125886"/>
          </a:xfrm>
          <a:prstGeom prst="ellipse">
            <a:avLst/>
          </a:prstGeom>
          <a:solidFill>
            <a:srgbClr val="E3066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48151" y="4256348"/>
            <a:ext cx="1754040" cy="1754036"/>
          </a:xfrm>
          <a:prstGeom prst="ellipse">
            <a:avLst/>
          </a:prstGeom>
          <a:solidFill>
            <a:srgbClr val="E306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809958" y="5074887"/>
            <a:ext cx="1630426" cy="276999"/>
          </a:xfrm>
          <a:prstGeom prst="rect">
            <a:avLst/>
          </a:prstGeom>
          <a:noFill/>
        </p:spPr>
        <p:txBody>
          <a:bodyPr wrap="square" rtlCol="0">
            <a:spAutoFit/>
          </a:bodyPr>
          <a:lstStyle/>
          <a:p>
            <a:pPr algn="ctr">
              <a:lnSpc>
                <a:spcPct val="80000"/>
              </a:lnSpc>
            </a:pPr>
            <a:r>
              <a:rPr lang="en-US" sz="15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Postsecondary</a:t>
            </a:r>
            <a:endParaRPr lang="en-US" sz="1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3" name="Oval 42"/>
          <p:cNvSpPr/>
          <p:nvPr/>
        </p:nvSpPr>
        <p:spPr>
          <a:xfrm>
            <a:off x="3840164" y="1600200"/>
            <a:ext cx="1646346" cy="1646343"/>
          </a:xfrm>
          <a:prstGeom prst="ellipse">
            <a:avLst/>
          </a:prstGeom>
          <a:solidFill>
            <a:srgbClr val="003B4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18610" y="1778645"/>
            <a:ext cx="1289454" cy="1289452"/>
          </a:xfrm>
          <a:prstGeom prst="ellipse">
            <a:avLst/>
          </a:prstGeom>
          <a:solidFill>
            <a:srgbClr val="003B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061272" y="2274534"/>
            <a:ext cx="1195410" cy="240066"/>
          </a:xfrm>
          <a:prstGeom prst="rect">
            <a:avLst/>
          </a:prstGeom>
          <a:noFill/>
        </p:spPr>
        <p:txBody>
          <a:bodyPr wrap="square" rtlCol="0">
            <a:spAutoFit/>
          </a:bodyPr>
          <a:lstStyle/>
          <a:p>
            <a:pPr algn="ctr">
              <a:lnSpc>
                <a:spcPct val="80000"/>
              </a:lnSpc>
              <a:spcBef>
                <a:spcPts val="500"/>
              </a:spcBef>
              <a:tabLst/>
            </a:pPr>
            <a:r>
              <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Students</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9" name="Oval 48"/>
          <p:cNvSpPr/>
          <p:nvPr/>
        </p:nvSpPr>
        <p:spPr>
          <a:xfrm>
            <a:off x="4870922" y="1905000"/>
            <a:ext cx="2851228" cy="2851224"/>
          </a:xfrm>
          <a:prstGeom prst="ellipse">
            <a:avLst/>
          </a:prstGeom>
          <a:solidFill>
            <a:srgbClr val="511A5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20283" y="2154360"/>
            <a:ext cx="2352506" cy="2352502"/>
          </a:xfrm>
          <a:prstGeom prst="ellipse">
            <a:avLst/>
          </a:prstGeom>
          <a:solidFill>
            <a:srgbClr val="511A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66739" y="2983872"/>
            <a:ext cx="2059595" cy="437043"/>
          </a:xfrm>
          <a:prstGeom prst="rect">
            <a:avLst/>
          </a:prstGeom>
          <a:noFill/>
        </p:spPr>
        <p:txBody>
          <a:bodyPr wrap="square" rtlCol="0">
            <a:spAutoFit/>
          </a:bodyPr>
          <a:lstStyle/>
          <a:p>
            <a:pPr algn="ctr">
              <a:lnSpc>
                <a:spcPct val="80000"/>
              </a:lnSpc>
            </a:pP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Business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6" name="Oval 65"/>
          <p:cNvSpPr/>
          <p:nvPr/>
        </p:nvSpPr>
        <p:spPr>
          <a:xfrm>
            <a:off x="7417350" y="2038976"/>
            <a:ext cx="1498050" cy="1498048"/>
          </a:xfrm>
          <a:prstGeom prst="ellipse">
            <a:avLst/>
          </a:prstGeom>
          <a:solidFill>
            <a:srgbClr val="D6B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79722" y="2201347"/>
            <a:ext cx="1173306" cy="1173304"/>
          </a:xfrm>
          <a:prstGeom prst="ellipse">
            <a:avLst/>
          </a:prstGeom>
          <a:solidFill>
            <a:srgbClr val="D6B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585070" y="2538700"/>
            <a:ext cx="1195410" cy="498598"/>
          </a:xfrm>
          <a:prstGeom prst="rect">
            <a:avLst/>
          </a:prstGeom>
          <a:noFill/>
        </p:spPr>
        <p:txBody>
          <a:bodyPr wrap="square" rtlCol="0">
            <a:spAutoFit/>
          </a:bodyPr>
          <a:lstStyle/>
          <a:p>
            <a:pPr algn="ctr">
              <a:lnSpc>
                <a:spcPct val="80000"/>
              </a:lnSpc>
              <a:spcBef>
                <a:spcPts val="500"/>
              </a:spcBef>
              <a:tabLst/>
            </a:pPr>
            <a:r>
              <a:rPr lang="en-US" sz="1100" b="1" dirty="0" smtClean="0">
                <a:latin typeface="Tahoma" panose="020B0604030504040204" pitchFamily="34" charset="0"/>
                <a:ea typeface="Tahoma" panose="020B0604030504040204" pitchFamily="34" charset="0"/>
                <a:cs typeface="Tahoma" panose="020B0604030504040204" pitchFamily="34" charset="0"/>
              </a:rPr>
              <a:t>Federal &amp; State Government</a:t>
            </a:r>
            <a:endParaRPr lang="en-US" sz="1100" b="1" dirty="0">
              <a:latin typeface="Tahoma" panose="020B0604030504040204" pitchFamily="34" charset="0"/>
              <a:ea typeface="Tahoma" panose="020B0604030504040204" pitchFamily="34" charset="0"/>
              <a:cs typeface="Tahoma" panose="020B0604030504040204" pitchFamily="34" charset="0"/>
            </a:endParaRPr>
          </a:p>
        </p:txBody>
      </p:sp>
      <p:sp>
        <p:nvSpPr>
          <p:cNvPr id="73" name="Oval 72"/>
          <p:cNvSpPr/>
          <p:nvPr/>
        </p:nvSpPr>
        <p:spPr>
          <a:xfrm>
            <a:off x="236741" y="3522296"/>
            <a:ext cx="2674018" cy="2674014"/>
          </a:xfrm>
          <a:prstGeom prst="ellipse">
            <a:avLst/>
          </a:prstGeom>
          <a:solidFill>
            <a:srgbClr val="53953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70604" y="3756158"/>
            <a:ext cx="2206292" cy="2206288"/>
          </a:xfrm>
          <a:prstGeom prst="ellipse">
            <a:avLst/>
          </a:prstGeom>
          <a:solidFill>
            <a:srgbClr val="5395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3952" y="4314360"/>
            <a:ext cx="2059595" cy="1077218"/>
          </a:xfrm>
          <a:prstGeom prst="rect">
            <a:avLst/>
          </a:prstGeom>
          <a:noFill/>
        </p:spPr>
        <p:txBody>
          <a:bodyPr wrap="square" rtlCol="0">
            <a:spAutoFit/>
          </a:bodyPr>
          <a:lstStyle/>
          <a:p>
            <a:pPr algn="ctr">
              <a:lnSpc>
                <a:spcPct val="80000"/>
              </a:lnSpc>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Guidance Counselors &amp; Career Development</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 name="Oval 77"/>
          <p:cNvSpPr/>
          <p:nvPr/>
        </p:nvSpPr>
        <p:spPr>
          <a:xfrm>
            <a:off x="2667185" y="4724988"/>
            <a:ext cx="1471322" cy="1471320"/>
          </a:xfrm>
          <a:prstGeom prst="ellipse">
            <a:avLst/>
          </a:prstGeom>
          <a:solidFill>
            <a:srgbClr val="84002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826660" y="4884462"/>
            <a:ext cx="1152372" cy="1152370"/>
          </a:xfrm>
          <a:prstGeom prst="ellipse">
            <a:avLst/>
          </a:prstGeom>
          <a:solidFill>
            <a:srgbClr val="8400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2800933" y="5266748"/>
            <a:ext cx="1195410" cy="387798"/>
          </a:xfrm>
          <a:prstGeom prst="rect">
            <a:avLst/>
          </a:prstGeom>
          <a:noFill/>
        </p:spPr>
        <p:txBody>
          <a:bodyPr wrap="square" rtlCol="0">
            <a:spAutoFit/>
          </a:bodyPr>
          <a:lstStyle/>
          <a:p>
            <a:pPr algn="ctr">
              <a:lnSpc>
                <a:spcPct val="80000"/>
              </a:lnSpc>
              <a:spcBef>
                <a:spcPts val="500"/>
              </a:spcBef>
              <a:tabLst/>
            </a:pPr>
            <a:r>
              <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Education Institutions</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4" name="Oval 83"/>
          <p:cNvSpPr/>
          <p:nvPr/>
        </p:nvSpPr>
        <p:spPr>
          <a:xfrm>
            <a:off x="1373144" y="1777398"/>
            <a:ext cx="2125890" cy="2125886"/>
          </a:xfrm>
          <a:prstGeom prst="ellipse">
            <a:avLst/>
          </a:prstGeom>
          <a:solidFill>
            <a:srgbClr val="005C9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559069" y="1963322"/>
            <a:ext cx="1754040" cy="1754036"/>
          </a:xfrm>
          <a:prstGeom prst="ellipse">
            <a:avLst/>
          </a:prstGeom>
          <a:solidFill>
            <a:srgbClr val="005C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620876" y="2438400"/>
            <a:ext cx="1630426" cy="757130"/>
          </a:xfrm>
          <a:prstGeom prst="rect">
            <a:avLst/>
          </a:prstGeom>
          <a:noFill/>
        </p:spPr>
        <p:txBody>
          <a:bodyPr wrap="square" rtlCol="0">
            <a:spAutoFit/>
          </a:bodyPr>
          <a:lstStyle/>
          <a:p>
            <a:pPr algn="ctr">
              <a:lnSpc>
                <a:spcPct val="80000"/>
              </a:lnSpc>
            </a:pP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Secondary and Middle School</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76200" y="838200"/>
            <a:ext cx="5943600" cy="553998"/>
          </a:xfrm>
          <a:prstGeom prst="rect">
            <a:avLst/>
          </a:prstGeom>
          <a:noFill/>
        </p:spPr>
        <p:txBody>
          <a:bodyPr wrap="square" rtlCol="0">
            <a:spAutoFit/>
          </a:bodyPr>
          <a:lstStyle/>
          <a:p>
            <a:r>
              <a:rPr lang="en-US" sz="3000" b="1" dirty="0" smtClean="0">
                <a:solidFill>
                  <a:schemeClr val="tx2"/>
                </a:solidFill>
              </a:rPr>
              <a:t>Professionals In All Positions of CTE</a:t>
            </a:r>
            <a:endParaRPr lang="en-US" sz="3000" b="1" dirty="0">
              <a:solidFill>
                <a:schemeClr val="tx2"/>
              </a:solidFill>
            </a:endParaRPr>
          </a:p>
        </p:txBody>
      </p:sp>
    </p:spTree>
    <p:extLst>
      <p:ext uri="{BB962C8B-B14F-4D97-AF65-F5344CB8AC3E}">
        <p14:creationId xmlns:p14="http://schemas.microsoft.com/office/powerpoint/2010/main" val="768225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additive="base">
                                        <p:cTn id="18" dur="500" fill="hold"/>
                                        <p:tgtEl>
                                          <p:spTgt spid="79"/>
                                        </p:tgtEl>
                                        <p:attrNameLst>
                                          <p:attrName>ppt_x</p:attrName>
                                        </p:attrNameLst>
                                      </p:cBhvr>
                                      <p:tavLst>
                                        <p:tav tm="0">
                                          <p:val>
                                            <p:strVal val="1+#ppt_w/2"/>
                                          </p:val>
                                        </p:tav>
                                        <p:tav tm="100000">
                                          <p:val>
                                            <p:strVal val="#ppt_x"/>
                                          </p:val>
                                        </p:tav>
                                      </p:tavLst>
                                    </p:anim>
                                    <p:anim calcmode="lin" valueType="num">
                                      <p:cBhvr additive="base">
                                        <p:cTn id="19" dur="500" fill="hold"/>
                                        <p:tgtEl>
                                          <p:spTgt spid="7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par>
                          <p:cTn id="38" fill="hold">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1+#ppt_w/2"/>
                                          </p:val>
                                        </p:tav>
                                        <p:tav tm="100000">
                                          <p:val>
                                            <p:strVal val="#ppt_x"/>
                                          </p:val>
                                        </p:tav>
                                      </p:tavLst>
                                    </p:anim>
                                    <p:anim calcmode="lin" valueType="num">
                                      <p:cBhvr additive="base">
                                        <p:cTn id="42" dur="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1000"/>
                            </p:stCondLst>
                            <p:childTnLst>
                              <p:par>
                                <p:cTn id="50" presetID="2" presetClass="entr" presetSubtype="4"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ppt_x"/>
                                          </p:val>
                                        </p:tav>
                                        <p:tav tm="100000">
                                          <p:val>
                                            <p:strVal val="#ppt_x"/>
                                          </p:val>
                                        </p:tav>
                                      </p:tavLst>
                                    </p:anim>
                                    <p:anim calcmode="lin" valueType="num">
                                      <p:cBhvr additive="base">
                                        <p:cTn id="53" dur="500" fill="hold"/>
                                        <p:tgtEl>
                                          <p:spTgt spid="55"/>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childTnLst>
                          </p:cTn>
                        </p:par>
                        <p:par>
                          <p:cTn id="60" fill="hold">
                            <p:stCondLst>
                              <p:cond delay="1500"/>
                            </p:stCondLst>
                            <p:childTnLst>
                              <p:par>
                                <p:cTn id="61" presetID="2" presetClass="entr" presetSubtype="1"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0-#ppt_h/2"/>
                                          </p:val>
                                        </p:tav>
                                        <p:tav tm="100000">
                                          <p:val>
                                            <p:strVal val="#ppt_y"/>
                                          </p:val>
                                        </p:tav>
                                      </p:tavLst>
                                    </p:anim>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childTnLst>
                                </p:cTn>
                              </p:par>
                            </p:childTnLst>
                          </p:cTn>
                        </p:par>
                        <p:par>
                          <p:cTn id="68" fill="hold">
                            <p:stCondLst>
                              <p:cond delay="2000"/>
                            </p:stCondLst>
                            <p:childTnLst>
                              <p:par>
                                <p:cTn id="69" presetID="1"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par>
                          <p:cTn id="71" fill="hold">
                            <p:stCondLst>
                              <p:cond delay="2000"/>
                            </p:stCondLst>
                            <p:childTnLst>
                              <p:par>
                                <p:cTn id="72" presetID="2" presetClass="entr" presetSubtype="2"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1+#ppt_w/2"/>
                                          </p:val>
                                        </p:tav>
                                        <p:tav tm="100000">
                                          <p:val>
                                            <p:strVal val="#ppt_x"/>
                                          </p:val>
                                        </p:tav>
                                      </p:tavLst>
                                    </p:anim>
                                    <p:anim calcmode="lin" valueType="num">
                                      <p:cBhvr additive="base">
                                        <p:cTn id="75" dur="500" fill="hold"/>
                                        <p:tgtEl>
                                          <p:spTgt spid="67"/>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 presetClass="entr" presetSubtype="0"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par>
                          <p:cTn id="79" fill="hold">
                            <p:stCondLst>
                              <p:cond delay="2500"/>
                            </p:stCondLst>
                            <p:childTnLst>
                              <p:par>
                                <p:cTn id="80" presetID="1" presetClass="entr" presetSubtype="0"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58" grpId="0"/>
      <p:bldP spid="54" grpId="0" animBg="1"/>
      <p:bldP spid="55" grpId="0" animBg="1"/>
      <p:bldP spid="48" grpId="0"/>
      <p:bldP spid="43" grpId="0" animBg="1"/>
      <p:bldP spid="41" grpId="0" animBg="1"/>
      <p:bldP spid="42" grpId="0"/>
      <p:bldP spid="49" grpId="0" animBg="1"/>
      <p:bldP spid="50" grpId="0" animBg="1"/>
      <p:bldP spid="18" grpId="0"/>
      <p:bldP spid="66" grpId="0" animBg="1"/>
      <p:bldP spid="67" grpId="0" animBg="1"/>
      <p:bldP spid="68" grpId="0"/>
      <p:bldP spid="78" grpId="0" animBg="1"/>
      <p:bldP spid="79" grpId="0" animBg="1"/>
      <p:bldP spid="80" grpId="0"/>
      <p:bldP spid="84" grpId="0" animBg="1"/>
      <p:bldP spid="85" grpId="0" animBg="1"/>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6" name="Content Placeholder 4"/>
          <p:cNvSpPr txBox="1">
            <a:spLocks/>
          </p:cNvSpPr>
          <p:nvPr/>
        </p:nvSpPr>
        <p:spPr>
          <a:xfrm>
            <a:off x="36945" y="1676400"/>
            <a:ext cx="8915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0">
              <a:lnSpc>
                <a:spcPct val="120000"/>
              </a:lnSpc>
              <a:spcBef>
                <a:spcPts val="528"/>
              </a:spcBef>
              <a:spcAft>
                <a:spcPts val="1200"/>
              </a:spcAft>
              <a:buClr>
                <a:srgbClr val="0068B2"/>
              </a:buClr>
              <a:buFont typeface="Arial" panose="020B0604020202020204" pitchFamily="34" charset="0"/>
              <a:buNone/>
            </a:pPr>
            <a:endParaRPr lang="en-US" altLang="en-US" sz="2200" dirty="0" smtClean="0">
              <a:latin typeface="Palatino"/>
              <a:cs typeface="Palatino"/>
            </a:endParaRPr>
          </a:p>
        </p:txBody>
      </p:sp>
      <p:pic>
        <p:nvPicPr>
          <p:cNvPr id="2050" name="Picture 2" descr="S:\_ACTE Central\_Graphic Resource Bank\Division Icons\Icon\Admin_Division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410" y="1676400"/>
            <a:ext cx="955553" cy="9692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_ACTE Central\_Graphic Resource Bank\Division Icons\Icon\Ag_Division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91" y="1707537"/>
            <a:ext cx="965032" cy="9650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_ACTE Central\_Graphic Resource Bank\Division Icons\Icon\Business_Division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27" y="2773542"/>
            <a:ext cx="971381" cy="97138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_ACTE Central\_Graphic Resource Bank\Division Icons\Icon\Engineering_Division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27" y="3798607"/>
            <a:ext cx="993897" cy="9938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_ACTE Central\_Graphic Resource Bank\Division Icons\Icon\FACS_Division_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862" y="4800600"/>
            <a:ext cx="971719" cy="97171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_ACTE Central\_Graphic Resource Bank\Division Icons\Icon\Guidance_Division_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368" y="3798607"/>
            <a:ext cx="965032" cy="9695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_ACTE Central\_Graphic Resource Bank\Division Icons\Icon\Health_Division_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1488" y="16764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_ACTE Central\_Graphic Resource Bank\Division Icons\Icon\Marketing_Division_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0905" y="2716391"/>
            <a:ext cx="1001688" cy="10016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_ACTE Central\_Graphic Resource Bank\Division Icons\Icon\New_Related_Division_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7153" y="3761662"/>
            <a:ext cx="976288" cy="97628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S:\_ACTE Central\_Graphic Resource Bank\Division Icons\Icon\PACE_Division_Ic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9168" y="2745785"/>
            <a:ext cx="972294" cy="9722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_ACTE Central\_Graphic Resource Bank\Division Icons\Icon\Trade_Industrial_Division_Ico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8716" y="4885837"/>
            <a:ext cx="971719" cy="971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8581" y="1957736"/>
            <a:ext cx="1681764" cy="584775"/>
          </a:xfrm>
          <a:prstGeom prst="rect">
            <a:avLst/>
          </a:prstGeom>
          <a:noFill/>
        </p:spPr>
        <p:txBody>
          <a:bodyPr wrap="square" rtlCol="0">
            <a:spAutoFit/>
          </a:bodyPr>
          <a:lstStyle/>
          <a:p>
            <a:r>
              <a:rPr lang="en-US" sz="1600" b="1" dirty="0" smtClean="0"/>
              <a:t>Agricultural Education</a:t>
            </a:r>
            <a:endParaRPr lang="en-US" sz="1600" b="1" dirty="0"/>
          </a:p>
        </p:txBody>
      </p:sp>
      <p:sp>
        <p:nvSpPr>
          <p:cNvPr id="5" name="TextBox 4"/>
          <p:cNvSpPr txBox="1"/>
          <p:nvPr/>
        </p:nvSpPr>
        <p:spPr>
          <a:xfrm>
            <a:off x="1405490" y="2968070"/>
            <a:ext cx="1771819" cy="584775"/>
          </a:xfrm>
          <a:prstGeom prst="rect">
            <a:avLst/>
          </a:prstGeom>
          <a:noFill/>
        </p:spPr>
        <p:txBody>
          <a:bodyPr wrap="square" rtlCol="0">
            <a:spAutoFit/>
          </a:bodyPr>
          <a:lstStyle/>
          <a:p>
            <a:r>
              <a:rPr lang="en-US" sz="1600" b="1" dirty="0" smtClean="0"/>
              <a:t>Business Education</a:t>
            </a:r>
            <a:endParaRPr lang="en-US" sz="1600" b="1" dirty="0"/>
          </a:p>
        </p:txBody>
      </p:sp>
      <p:sp>
        <p:nvSpPr>
          <p:cNvPr id="9" name="TextBox 8"/>
          <p:cNvSpPr txBox="1"/>
          <p:nvPr/>
        </p:nvSpPr>
        <p:spPr>
          <a:xfrm>
            <a:off x="1428580" y="3893403"/>
            <a:ext cx="1890135" cy="830997"/>
          </a:xfrm>
          <a:prstGeom prst="rect">
            <a:avLst/>
          </a:prstGeom>
          <a:noFill/>
        </p:spPr>
        <p:txBody>
          <a:bodyPr wrap="square" rtlCol="0">
            <a:spAutoFit/>
          </a:bodyPr>
          <a:lstStyle/>
          <a:p>
            <a:r>
              <a:rPr lang="en-US" sz="1600" b="1" dirty="0" smtClean="0"/>
              <a:t>Engineering &amp; Technology Education</a:t>
            </a:r>
            <a:endParaRPr lang="en-US" sz="1600" b="1" dirty="0"/>
          </a:p>
        </p:txBody>
      </p:sp>
      <p:sp>
        <p:nvSpPr>
          <p:cNvPr id="10" name="TextBox 9"/>
          <p:cNvSpPr txBox="1"/>
          <p:nvPr/>
        </p:nvSpPr>
        <p:spPr>
          <a:xfrm>
            <a:off x="1428580" y="4977825"/>
            <a:ext cx="1890135" cy="584775"/>
          </a:xfrm>
          <a:prstGeom prst="rect">
            <a:avLst/>
          </a:prstGeom>
          <a:noFill/>
        </p:spPr>
        <p:txBody>
          <a:bodyPr wrap="square" rtlCol="0">
            <a:spAutoFit/>
          </a:bodyPr>
          <a:lstStyle/>
          <a:p>
            <a:r>
              <a:rPr lang="en-US" sz="1600" b="1" dirty="0" smtClean="0"/>
              <a:t>Family &amp; Consumer Sciences</a:t>
            </a:r>
            <a:endParaRPr lang="en-US" sz="1600" b="1" dirty="0"/>
          </a:p>
        </p:txBody>
      </p:sp>
      <p:sp>
        <p:nvSpPr>
          <p:cNvPr id="11" name="TextBox 10"/>
          <p:cNvSpPr txBox="1"/>
          <p:nvPr/>
        </p:nvSpPr>
        <p:spPr>
          <a:xfrm>
            <a:off x="4276074" y="1879312"/>
            <a:ext cx="1500765" cy="584775"/>
          </a:xfrm>
          <a:prstGeom prst="rect">
            <a:avLst/>
          </a:prstGeom>
          <a:noFill/>
        </p:spPr>
        <p:txBody>
          <a:bodyPr wrap="square" rtlCol="0">
            <a:spAutoFit/>
          </a:bodyPr>
          <a:lstStyle/>
          <a:p>
            <a:r>
              <a:rPr lang="en-US" sz="1600" b="1" dirty="0" smtClean="0"/>
              <a:t>Health Science Education</a:t>
            </a:r>
            <a:endParaRPr lang="en-US" sz="1600" b="1" dirty="0"/>
          </a:p>
        </p:txBody>
      </p:sp>
      <p:sp>
        <p:nvSpPr>
          <p:cNvPr id="12" name="TextBox 11"/>
          <p:cNvSpPr txBox="1"/>
          <p:nvPr/>
        </p:nvSpPr>
        <p:spPr>
          <a:xfrm>
            <a:off x="4343544" y="2897450"/>
            <a:ext cx="1500765" cy="584775"/>
          </a:xfrm>
          <a:prstGeom prst="rect">
            <a:avLst/>
          </a:prstGeom>
          <a:noFill/>
        </p:spPr>
        <p:txBody>
          <a:bodyPr wrap="square" rtlCol="0">
            <a:spAutoFit/>
          </a:bodyPr>
          <a:lstStyle/>
          <a:p>
            <a:r>
              <a:rPr lang="en-US" sz="1600" b="1" dirty="0" smtClean="0"/>
              <a:t>Marketing Education</a:t>
            </a:r>
            <a:endParaRPr lang="en-US" sz="1600" b="1" dirty="0"/>
          </a:p>
        </p:txBody>
      </p:sp>
      <p:sp>
        <p:nvSpPr>
          <p:cNvPr id="13" name="TextBox 12"/>
          <p:cNvSpPr txBox="1"/>
          <p:nvPr/>
        </p:nvSpPr>
        <p:spPr>
          <a:xfrm>
            <a:off x="4313526" y="3937730"/>
            <a:ext cx="1576965" cy="584775"/>
          </a:xfrm>
          <a:prstGeom prst="rect">
            <a:avLst/>
          </a:prstGeom>
          <a:noFill/>
        </p:spPr>
        <p:txBody>
          <a:bodyPr wrap="square" rtlCol="0">
            <a:spAutoFit/>
          </a:bodyPr>
          <a:lstStyle/>
          <a:p>
            <a:r>
              <a:rPr lang="en-US" sz="1600" b="1" dirty="0" smtClean="0"/>
              <a:t>New &amp; Related Services</a:t>
            </a:r>
            <a:endParaRPr lang="en-US" sz="1600" b="1" dirty="0"/>
          </a:p>
        </p:txBody>
      </p:sp>
      <p:sp>
        <p:nvSpPr>
          <p:cNvPr id="14" name="TextBox 13"/>
          <p:cNvSpPr txBox="1"/>
          <p:nvPr/>
        </p:nvSpPr>
        <p:spPr>
          <a:xfrm>
            <a:off x="4343544" y="5105400"/>
            <a:ext cx="1752600" cy="584775"/>
          </a:xfrm>
          <a:prstGeom prst="rect">
            <a:avLst/>
          </a:prstGeom>
          <a:noFill/>
        </p:spPr>
        <p:txBody>
          <a:bodyPr wrap="square" rtlCol="0">
            <a:spAutoFit/>
          </a:bodyPr>
          <a:lstStyle/>
          <a:p>
            <a:r>
              <a:rPr lang="en-US" sz="1600" b="1" dirty="0" smtClean="0"/>
              <a:t>Trade &amp; Industrial Education</a:t>
            </a:r>
            <a:endParaRPr lang="en-US" sz="1600" b="1" dirty="0"/>
          </a:p>
        </p:txBody>
      </p:sp>
      <p:sp>
        <p:nvSpPr>
          <p:cNvPr id="15" name="TextBox 14"/>
          <p:cNvSpPr txBox="1"/>
          <p:nvPr/>
        </p:nvSpPr>
        <p:spPr>
          <a:xfrm>
            <a:off x="6984832" y="2743200"/>
            <a:ext cx="1930568" cy="830997"/>
          </a:xfrm>
          <a:prstGeom prst="rect">
            <a:avLst/>
          </a:prstGeom>
          <a:noFill/>
        </p:spPr>
        <p:txBody>
          <a:bodyPr wrap="square" rtlCol="0">
            <a:spAutoFit/>
          </a:bodyPr>
          <a:lstStyle/>
          <a:p>
            <a:r>
              <a:rPr lang="en-US" sz="1600" b="1" dirty="0" smtClean="0"/>
              <a:t>Postsecondary, Adult &amp; Career Education</a:t>
            </a:r>
            <a:endParaRPr lang="en-US" sz="1600" b="1" dirty="0"/>
          </a:p>
        </p:txBody>
      </p:sp>
      <p:sp>
        <p:nvSpPr>
          <p:cNvPr id="16" name="TextBox 15"/>
          <p:cNvSpPr txBox="1"/>
          <p:nvPr/>
        </p:nvSpPr>
        <p:spPr>
          <a:xfrm>
            <a:off x="7010400" y="1957736"/>
            <a:ext cx="1981200" cy="338554"/>
          </a:xfrm>
          <a:prstGeom prst="rect">
            <a:avLst/>
          </a:prstGeom>
          <a:noFill/>
        </p:spPr>
        <p:txBody>
          <a:bodyPr wrap="square" rtlCol="0">
            <a:spAutoFit/>
          </a:bodyPr>
          <a:lstStyle/>
          <a:p>
            <a:r>
              <a:rPr lang="en-US" sz="1600" b="1" dirty="0" smtClean="0"/>
              <a:t>Administration</a:t>
            </a:r>
            <a:endParaRPr lang="en-US" sz="1600" b="1" dirty="0"/>
          </a:p>
        </p:txBody>
      </p:sp>
      <p:sp>
        <p:nvSpPr>
          <p:cNvPr id="17" name="TextBox 16"/>
          <p:cNvSpPr txBox="1"/>
          <p:nvPr/>
        </p:nvSpPr>
        <p:spPr>
          <a:xfrm>
            <a:off x="7086600" y="3987225"/>
            <a:ext cx="1981200" cy="584775"/>
          </a:xfrm>
          <a:prstGeom prst="rect">
            <a:avLst/>
          </a:prstGeom>
          <a:noFill/>
        </p:spPr>
        <p:txBody>
          <a:bodyPr wrap="square" rtlCol="0">
            <a:spAutoFit/>
          </a:bodyPr>
          <a:lstStyle/>
          <a:p>
            <a:r>
              <a:rPr lang="en-US" sz="1600" b="1" dirty="0" smtClean="0"/>
              <a:t>Guidance &amp; Career Development</a:t>
            </a:r>
            <a:endParaRPr lang="en-US" sz="1600" b="1" dirty="0"/>
          </a:p>
        </p:txBody>
      </p:sp>
      <p:sp>
        <p:nvSpPr>
          <p:cNvPr id="27" name="TextBox 26"/>
          <p:cNvSpPr txBox="1"/>
          <p:nvPr/>
        </p:nvSpPr>
        <p:spPr>
          <a:xfrm>
            <a:off x="76200" y="838200"/>
            <a:ext cx="5943600" cy="553998"/>
          </a:xfrm>
          <a:prstGeom prst="rect">
            <a:avLst/>
          </a:prstGeom>
          <a:noFill/>
        </p:spPr>
        <p:txBody>
          <a:bodyPr wrap="square" rtlCol="0">
            <a:spAutoFit/>
          </a:bodyPr>
          <a:lstStyle/>
          <a:p>
            <a:r>
              <a:rPr lang="en-US" sz="3000" b="1" dirty="0" smtClean="0">
                <a:solidFill>
                  <a:schemeClr val="tx2"/>
                </a:solidFill>
              </a:rPr>
              <a:t>Professionals From All Facets of CTE</a:t>
            </a:r>
            <a:endParaRPr lang="en-US" sz="3000" b="1" dirty="0">
              <a:solidFill>
                <a:schemeClr val="tx2"/>
              </a:solidFill>
            </a:endParaRPr>
          </a:p>
        </p:txBody>
      </p:sp>
    </p:spTree>
    <p:extLst>
      <p:ext uri="{BB962C8B-B14F-4D97-AF65-F5344CB8AC3E}">
        <p14:creationId xmlns:p14="http://schemas.microsoft.com/office/powerpoint/2010/main" val="10947415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1066800"/>
            <a:ext cx="7239000" cy="457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defRPr/>
            </a:pPr>
            <a:r>
              <a:rPr lang="en-US" sz="12000" b="1" dirty="0">
                <a:solidFill>
                  <a:srgbClr val="002060"/>
                </a:solidFill>
                <a:cs typeface="Palatino"/>
              </a:rPr>
              <a:t>ACTE Membership </a:t>
            </a:r>
            <a:r>
              <a:rPr lang="en-US" sz="12000" b="1" dirty="0" smtClean="0">
                <a:solidFill>
                  <a:srgbClr val="002060"/>
                </a:solidFill>
                <a:cs typeface="Palatino"/>
              </a:rPr>
              <a:t>Options</a:t>
            </a:r>
            <a:r>
              <a:rPr lang="en-US" sz="3100" b="1" dirty="0" smtClean="0">
                <a:cs typeface="Palatino"/>
              </a:rPr>
              <a:t/>
            </a:r>
            <a:br>
              <a:rPr lang="en-US" sz="3100" b="1" dirty="0" smtClean="0">
                <a:cs typeface="Palatino"/>
              </a:rPr>
            </a:br>
            <a:endParaRPr lang="en-US" sz="8000" b="1" dirty="0" smtClean="0">
              <a:solidFill>
                <a:schemeClr val="accent1"/>
              </a:solidFill>
              <a:cs typeface="Palatino"/>
            </a:endParaRPr>
          </a:p>
        </p:txBody>
      </p:sp>
      <p:sp>
        <p:nvSpPr>
          <p:cNvPr id="5" name="Content Placeholder 6"/>
          <p:cNvSpPr txBox="1">
            <a:spLocks/>
          </p:cNvSpPr>
          <p:nvPr/>
        </p:nvSpPr>
        <p:spPr>
          <a:xfrm>
            <a:off x="152400" y="1524000"/>
            <a:ext cx="9144000"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a:spcBef>
                <a:spcPts val="1500"/>
              </a:spcBef>
            </a:pPr>
            <a:r>
              <a:rPr lang="en-US" sz="1900" b="1" dirty="0" smtClean="0">
                <a:latin typeface="+mj-lt"/>
                <a:cs typeface="Palatino"/>
              </a:rPr>
              <a:t>Professional ($80) </a:t>
            </a:r>
            <a:r>
              <a:rPr lang="en-US" sz="1900" dirty="0" smtClean="0">
                <a:latin typeface="+mj-lt"/>
                <a:cs typeface="Palatino"/>
              </a:rPr>
              <a:t>–</a:t>
            </a:r>
            <a:r>
              <a:rPr lang="en-US" sz="1900" b="1" dirty="0" smtClean="0">
                <a:latin typeface="+mj-lt"/>
                <a:cs typeface="Palatino"/>
              </a:rPr>
              <a:t> </a:t>
            </a:r>
            <a:r>
              <a:rPr lang="en-US" sz="1900" dirty="0" smtClean="0">
                <a:latin typeface="+mj-lt"/>
                <a:cs typeface="Palatino"/>
              </a:rPr>
              <a:t>Individuals and groups engaged in the CTE community.</a:t>
            </a:r>
          </a:p>
          <a:p>
            <a:pPr marL="347472">
              <a:spcBef>
                <a:spcPts val="1500"/>
              </a:spcBef>
            </a:pPr>
            <a:r>
              <a:rPr lang="en-US" sz="1900" b="1" dirty="0" smtClean="0">
                <a:latin typeface="+mj-lt"/>
                <a:cs typeface="Palatino"/>
              </a:rPr>
              <a:t>Student (free!) </a:t>
            </a:r>
            <a:r>
              <a:rPr lang="en-US" sz="1900" dirty="0" smtClean="0">
                <a:latin typeface="+mj-lt"/>
                <a:cs typeface="Palatino"/>
              </a:rPr>
              <a:t>– Rising CTE professionals preparing for their new careers.</a:t>
            </a:r>
          </a:p>
          <a:p>
            <a:pPr marL="347472">
              <a:spcBef>
                <a:spcPts val="1500"/>
              </a:spcBef>
            </a:pPr>
            <a:r>
              <a:rPr lang="en-US" sz="1900" b="1" dirty="0" smtClean="0">
                <a:latin typeface="+mj-lt"/>
                <a:cs typeface="Palatino"/>
              </a:rPr>
              <a:t>Retiree ($31) </a:t>
            </a:r>
            <a:r>
              <a:rPr lang="en-US" sz="1900" dirty="0" smtClean="0">
                <a:latin typeface="+mj-lt"/>
                <a:cs typeface="Palatino"/>
              </a:rPr>
              <a:t>– Individuals who wish to remain active in the CTE community.</a:t>
            </a:r>
          </a:p>
          <a:p>
            <a:pPr marL="347472">
              <a:spcBef>
                <a:spcPts val="1500"/>
              </a:spcBef>
            </a:pPr>
            <a:r>
              <a:rPr lang="en-US" sz="1900" b="1" dirty="0" smtClean="0">
                <a:latin typeface="+mj-lt"/>
                <a:cs typeface="Palatino"/>
              </a:rPr>
              <a:t>International ($60) </a:t>
            </a:r>
            <a:r>
              <a:rPr lang="en-US" sz="1900" dirty="0" smtClean="0">
                <a:latin typeface="+mj-lt"/>
                <a:cs typeface="Palatino"/>
              </a:rPr>
              <a:t>– Open to CTE professionals outside the U.S.</a:t>
            </a:r>
          </a:p>
          <a:p>
            <a:pPr marL="347472">
              <a:spcBef>
                <a:spcPts val="1500"/>
              </a:spcBef>
            </a:pPr>
            <a:r>
              <a:rPr lang="en-US" sz="1900" b="1" dirty="0" smtClean="0">
                <a:latin typeface="+mj-lt"/>
                <a:cs typeface="Palatino"/>
              </a:rPr>
              <a:t>Educational Institution </a:t>
            </a:r>
            <a:r>
              <a:rPr lang="en-US" sz="1900" dirty="0" smtClean="0">
                <a:latin typeface="+mj-lt"/>
                <a:cs typeface="Palatino"/>
              </a:rPr>
              <a:t>– School districts, career and technical centers, curriculum centers, community colleges or universities.</a:t>
            </a:r>
          </a:p>
          <a:p>
            <a:pPr marL="347472">
              <a:spcBef>
                <a:spcPts val="1500"/>
              </a:spcBef>
            </a:pPr>
            <a:r>
              <a:rPr lang="en-US" sz="1900" b="1" dirty="0" smtClean="0">
                <a:latin typeface="+mj-lt"/>
                <a:cs typeface="Palatino"/>
              </a:rPr>
              <a:t>National Affiliate ($500)</a:t>
            </a:r>
            <a:r>
              <a:rPr lang="en-US" sz="1900" dirty="0" smtClean="0">
                <a:latin typeface="+mj-lt"/>
                <a:cs typeface="Palatino"/>
              </a:rPr>
              <a:t> –</a:t>
            </a:r>
            <a:r>
              <a:rPr lang="en-US" sz="1900" b="1" dirty="0" smtClean="0">
                <a:latin typeface="+mj-lt"/>
                <a:cs typeface="Palatino"/>
              </a:rPr>
              <a:t> </a:t>
            </a:r>
            <a:r>
              <a:rPr lang="en-US" sz="1900" dirty="0" smtClean="0">
                <a:latin typeface="+mj-lt"/>
                <a:cs typeface="Palatino"/>
              </a:rPr>
              <a:t>An active voice </a:t>
            </a:r>
            <a:r>
              <a:rPr lang="en-US" sz="1900" dirty="0">
                <a:cs typeface="Palatino"/>
              </a:rPr>
              <a:t>in the advancement of CTE </a:t>
            </a:r>
            <a:r>
              <a:rPr lang="en-US" sz="1900" dirty="0" smtClean="0">
                <a:latin typeface="+mj-lt"/>
                <a:cs typeface="Palatino"/>
              </a:rPr>
              <a:t>for nonprofits. </a:t>
            </a:r>
          </a:p>
          <a:p>
            <a:pPr marL="347472">
              <a:spcBef>
                <a:spcPts val="1500"/>
              </a:spcBef>
            </a:pPr>
            <a:r>
              <a:rPr lang="en-US" sz="1900" b="1" dirty="0" smtClean="0">
                <a:latin typeface="+mj-lt"/>
                <a:cs typeface="Palatino"/>
              </a:rPr>
              <a:t>Corporate</a:t>
            </a:r>
            <a:r>
              <a:rPr lang="en-US" sz="1900" dirty="0" smtClean="0">
                <a:latin typeface="+mj-lt"/>
                <a:cs typeface="Palatino"/>
              </a:rPr>
              <a:t> </a:t>
            </a:r>
            <a:r>
              <a:rPr lang="en-US" sz="1900" b="1" dirty="0" smtClean="0">
                <a:latin typeface="+mj-lt"/>
                <a:cs typeface="Palatino"/>
              </a:rPr>
              <a:t>($1,200) </a:t>
            </a:r>
            <a:r>
              <a:rPr lang="en-US" sz="1900" dirty="0" smtClean="0">
                <a:latin typeface="+mj-lt"/>
                <a:cs typeface="Palatino"/>
              </a:rPr>
              <a:t>– </a:t>
            </a:r>
            <a:r>
              <a:rPr lang="en-US" sz="1900" dirty="0">
                <a:latin typeface="+mj-lt"/>
                <a:cs typeface="Palatino"/>
              </a:rPr>
              <a:t>I</a:t>
            </a:r>
            <a:r>
              <a:rPr lang="en-US" sz="1900" dirty="0" smtClean="0">
                <a:latin typeface="+mj-lt"/>
                <a:cs typeface="Palatino"/>
              </a:rPr>
              <a:t>nterested in working with schools and educators on real-world CTE issues and workplace skills.</a:t>
            </a:r>
          </a:p>
        </p:txBody>
      </p:sp>
      <p:sp>
        <p:nvSpPr>
          <p:cNvPr id="6" name="TextBox 5"/>
          <p:cNvSpPr txBox="1"/>
          <p:nvPr/>
        </p:nvSpPr>
        <p:spPr>
          <a:xfrm>
            <a:off x="0" y="556260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www.acteonline.org/join</a:t>
            </a:r>
            <a:endParaRPr lang="en-US" sz="2000" b="1" dirty="0">
              <a:solidFill>
                <a:schemeClr val="bg1"/>
              </a:solidFill>
              <a:latin typeface="+mj-lt"/>
              <a:cs typeface="Palatino"/>
            </a:endParaRPr>
          </a:p>
        </p:txBody>
      </p:sp>
    </p:spTree>
    <p:extLst>
      <p:ext uri="{BB962C8B-B14F-4D97-AF65-F5344CB8AC3E}">
        <p14:creationId xmlns:p14="http://schemas.microsoft.com/office/powerpoint/2010/main" val="40543669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7848600" cy="655638"/>
          </a:xfrm>
        </p:spPr>
        <p:txBody>
          <a:bodyPr>
            <a:normAutofit/>
          </a:bodyPr>
          <a:lstStyle/>
          <a:p>
            <a:r>
              <a:rPr lang="en-US" sz="3200" b="1" dirty="0">
                <a:solidFill>
                  <a:srgbClr val="002060"/>
                </a:solidFill>
                <a:cs typeface="Palatino"/>
              </a:rPr>
              <a:t>ACTE Leadership Programs</a:t>
            </a:r>
            <a:endParaRPr lang="en-US" sz="3200" b="1" dirty="0"/>
          </a:p>
        </p:txBody>
      </p:sp>
      <p:sp>
        <p:nvSpPr>
          <p:cNvPr id="4" name="Title 1"/>
          <p:cNvSpPr txBox="1">
            <a:spLocks/>
          </p:cNvSpPr>
          <p:nvPr/>
        </p:nvSpPr>
        <p:spPr>
          <a:xfrm>
            <a:off x="452034" y="985494"/>
            <a:ext cx="5529223" cy="731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rgbClr val="002060"/>
                </a:solidFill>
                <a:latin typeface="Palatino"/>
                <a:cs typeface="Palatino"/>
              </a:rPr>
              <a:t/>
            </a:r>
            <a:br>
              <a:rPr lang="en-US" sz="3000" dirty="0" smtClean="0">
                <a:solidFill>
                  <a:srgbClr val="002060"/>
                </a:solidFill>
                <a:latin typeface="Palatino"/>
                <a:cs typeface="Palatino"/>
              </a:rPr>
            </a:br>
            <a:endParaRPr lang="en-US" sz="3000" dirty="0">
              <a:latin typeface="Palatino"/>
              <a:cs typeface="Palatino"/>
            </a:endParaRPr>
          </a:p>
        </p:txBody>
      </p:sp>
      <p:sp>
        <p:nvSpPr>
          <p:cNvPr id="5" name="Content Placeholder 2"/>
          <p:cNvSpPr txBox="1">
            <a:spLocks/>
          </p:cNvSpPr>
          <p:nvPr/>
        </p:nvSpPr>
        <p:spPr>
          <a:xfrm>
            <a:off x="2438400" y="1524000"/>
            <a:ext cx="4724400" cy="381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70C0"/>
              </a:buClr>
              <a:buNone/>
              <a:defRPr/>
            </a:pPr>
            <a:r>
              <a:rPr lang="en-US" sz="2000" b="1" dirty="0" smtClean="0">
                <a:latin typeface="+mj-lt"/>
                <a:cs typeface="Palatino"/>
              </a:rPr>
              <a:t>National ACTE Leadership</a:t>
            </a:r>
          </a:p>
          <a:p>
            <a:pPr lvl="1">
              <a:buFont typeface="Arial"/>
              <a:buChar char="•"/>
              <a:defRPr/>
            </a:pPr>
            <a:r>
              <a:rPr lang="en-US" sz="2000" dirty="0" smtClean="0">
                <a:latin typeface="+mj-lt"/>
                <a:cs typeface="Palatino"/>
              </a:rPr>
              <a:t>Committees and Task Forces</a:t>
            </a:r>
          </a:p>
          <a:p>
            <a:pPr lvl="1">
              <a:buFont typeface="Arial"/>
              <a:buChar char="•"/>
              <a:defRPr/>
            </a:pPr>
            <a:r>
              <a:rPr lang="en-US" sz="2000" dirty="0" smtClean="0">
                <a:latin typeface="+mj-lt"/>
                <a:cs typeface="Palatino"/>
              </a:rPr>
              <a:t>Board of Directors</a:t>
            </a:r>
          </a:p>
          <a:p>
            <a:pPr marL="0" indent="0">
              <a:buNone/>
              <a:defRPr/>
            </a:pPr>
            <a:r>
              <a:rPr lang="en-US" sz="2000" b="1" dirty="0" smtClean="0">
                <a:latin typeface="+mj-lt"/>
                <a:cs typeface="Palatino"/>
              </a:rPr>
              <a:t>Professional Leadership</a:t>
            </a:r>
          </a:p>
          <a:p>
            <a:pPr lvl="1">
              <a:buFont typeface="Arial"/>
              <a:buChar char="•"/>
              <a:defRPr/>
            </a:pPr>
            <a:r>
              <a:rPr lang="en-US" sz="2000" dirty="0" smtClean="0">
                <a:latin typeface="+mj-lt"/>
                <a:cs typeface="Palatino"/>
              </a:rPr>
              <a:t>Fellowship Program</a:t>
            </a:r>
          </a:p>
          <a:p>
            <a:pPr marL="0" indent="0">
              <a:buClr>
                <a:srgbClr val="0070C0"/>
              </a:buClr>
              <a:buNone/>
              <a:defRPr/>
            </a:pPr>
            <a:r>
              <a:rPr lang="en-US" sz="2000" b="1" dirty="0">
                <a:cs typeface="Palatino"/>
              </a:rPr>
              <a:t>ACTE State Leadership</a:t>
            </a:r>
          </a:p>
          <a:p>
            <a:pPr lvl="1">
              <a:buClr>
                <a:schemeClr val="tx1"/>
              </a:buClr>
              <a:buFont typeface="Arial"/>
              <a:buChar char="•"/>
              <a:defRPr/>
            </a:pPr>
            <a:r>
              <a:rPr lang="en-US" sz="2000" dirty="0">
                <a:cs typeface="Palatino"/>
              </a:rPr>
              <a:t>Leadership Development</a:t>
            </a:r>
          </a:p>
          <a:p>
            <a:pPr lvl="1">
              <a:buClr>
                <a:schemeClr val="tx1"/>
              </a:buClr>
              <a:buFont typeface="Arial"/>
              <a:buChar char="•"/>
              <a:defRPr/>
            </a:pPr>
            <a:r>
              <a:rPr lang="en-US" sz="2000" dirty="0">
                <a:cs typeface="Palatino"/>
              </a:rPr>
              <a:t>Networking</a:t>
            </a:r>
          </a:p>
          <a:p>
            <a:pPr lvl="1">
              <a:buClr>
                <a:schemeClr val="tx1"/>
              </a:buClr>
              <a:buFont typeface="Arial"/>
              <a:buChar char="•"/>
              <a:defRPr/>
            </a:pPr>
            <a:r>
              <a:rPr lang="en-US" sz="2000" dirty="0">
                <a:cs typeface="Palatino"/>
              </a:rPr>
              <a:t>Resources and Tools</a:t>
            </a:r>
          </a:p>
          <a:p>
            <a:pPr lvl="1">
              <a:buClr>
                <a:schemeClr val="tx1"/>
              </a:buClr>
              <a:buFont typeface="Arial"/>
              <a:buChar char="•"/>
              <a:defRPr/>
            </a:pPr>
            <a:r>
              <a:rPr lang="en-US" sz="2000" dirty="0">
                <a:cs typeface="Palatino"/>
              </a:rPr>
              <a:t>Recognition</a:t>
            </a:r>
          </a:p>
          <a:p>
            <a:pPr lvl="1">
              <a:buFont typeface="Arial"/>
              <a:buChar char="•"/>
              <a:defRPr/>
            </a:pPr>
            <a:endParaRPr lang="en-US" sz="2000" dirty="0" smtClean="0">
              <a:latin typeface="+mj-lt"/>
              <a:cs typeface="Palatino"/>
            </a:endParaRPr>
          </a:p>
          <a:p>
            <a:endParaRPr lang="en-US" sz="2000" dirty="0">
              <a:latin typeface="+mj-lt"/>
            </a:endParaRPr>
          </a:p>
        </p:txBody>
      </p:sp>
      <p:sp>
        <p:nvSpPr>
          <p:cNvPr id="7" name="Content Placeholder 3"/>
          <p:cNvSpPr txBox="1">
            <a:spLocks/>
          </p:cNvSpPr>
          <p:nvPr/>
        </p:nvSpPr>
        <p:spPr>
          <a:xfrm>
            <a:off x="5410200" y="3581399"/>
            <a:ext cx="3657600" cy="25146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latin typeface="+mj-lt"/>
            </a:endParaRPr>
          </a:p>
        </p:txBody>
      </p:sp>
      <p:sp>
        <p:nvSpPr>
          <p:cNvPr id="9" name="TextBox 8"/>
          <p:cNvSpPr txBox="1"/>
          <p:nvPr/>
        </p:nvSpPr>
        <p:spPr>
          <a:xfrm>
            <a:off x="0" y="554349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www.acteonline.org/leadership</a:t>
            </a:r>
            <a:endParaRPr lang="en-US" sz="2000" b="1" dirty="0">
              <a:solidFill>
                <a:schemeClr val="bg1"/>
              </a:solidFill>
              <a:latin typeface="+mj-lt"/>
              <a:cs typeface="Palatino"/>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213138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66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0" y="685800"/>
            <a:ext cx="6556859" cy="914400"/>
          </a:xfrm>
        </p:spPr>
        <p:txBody>
          <a:bodyPr>
            <a:noAutofit/>
          </a:bodyPr>
          <a:lstStyle/>
          <a:p>
            <a:r>
              <a:rPr lang="en-US" sz="3200" b="1" dirty="0" smtClean="0">
                <a:solidFill>
                  <a:schemeClr val="tx2"/>
                </a:solidFill>
                <a:cs typeface="Palatino"/>
              </a:rPr>
              <a:t>Tell Your CTE Story</a:t>
            </a:r>
            <a:endParaRPr lang="en-US" sz="3200" b="1" dirty="0" smtClean="0">
              <a:solidFill>
                <a:srgbClr val="002060"/>
              </a:solidFill>
            </a:endParaRPr>
          </a:p>
        </p:txBody>
      </p:sp>
      <p:sp>
        <p:nvSpPr>
          <p:cNvPr id="2" name="AutoShape 6" descr="data:image/jpeg;base64,/9j/4AAQSkZJRgABAQAAAQABAAD/2wCEAAkGBhAQDg8NEBAQDhAQEA0QEBAPDw8QEA8QFhAWFBUQFhIXHSYeFxkjGRISHy8gIycpLCwsFh4xNTAqNSYrLCkBCQoKDgwOGg8PGiklHyQ0NTMqNS8yNTU1Ki81NDQsMjIwKyw1LDApKS4sKjUsLC01KSwsKikqKTQsLCksLCksLP/AABEIAMIBAwMBIgACEQEDEQH/xAAbAAEAAgMBAQAAAAAAAAAAAAAABQYBAwQHAv/EAEUQAAIBAwAFBQwFCwUBAAAAAAABAgMEEQUGEiExE0FhcYEWIjJRUlORkqGxwdIHcnOywhQkJTQ1QmJjorPRI0OCg/Az/8QAGwEBAAIDAQEAAAAAAAAAAAAAAAIDAQQGBQf/xAAyEQACAQIDBgIKAwEBAAAAAAAAAQIDEQQSIRMxQVFhkQUUIkJSU3GBobHB8DLR4XJi/9oADAMBAAIRAxEAPwD3EAAAAAAAAAAAAAAAAAAAAAAAAAAAAAAAAAAAAAAAAAAAAAAAAAAAAAAAAAAAAAAAAAAAAAAAAAAAAAAAAAAAAAAAAAAAAAAAAAAAAAAAAAAwwCkaf1zqqrKlbtQjCTi57KlKUlueM7kskV3XXvnn6lL5SP0pR2LivDyatVf1s5TpaeHpKK9FHDVsZiJVG3Nr4Mme6688+/UpfKO6688+/UpfKQuTDZPY0vZXYq81X95Luyb7rr3z79Sl8o7r7zz79Sl8pB5MZY2NL2V2Q8zX95Luyd7rr3zz9Sl8o7r7zz79Sl8pA5fjMZfjGxpeyuyM+Zr+8l3ZP911559+pS+Uz3XXvnn6lL5SL0Vourc1HSpY2tly76TisJpce1HJNNNpvem09/Ongxs6N7ZV2RJ1sSkpZ5WfVk93XXnn36lL5TPdde+efqUvlO6pqfSWj/yrlZ8oqKrZyuTfe7WxjHZnPH0FRy/GV01QqXyxWnQtrPFUbZ5vVX3ssHdde+efqUvlHdde+efqUvlK/kZLdjS9ldkUeZr+8l3ZYO66988/UpfKO66988/UpfKQBkbGl7K7IeZr+8l3ZPd11755+pS+Ud11755+pS+UgjKGxpeyuxjzNf3ku7JzuuvfPP1KXyjuuvfPP1KXykIjKM7Gl7K7GPNV/eS7smu66988/UpfKb7PXa6hNOclWjzxlGMW10Silh+kr5kw8PSatlXYysZiE7qcu7PX7S5jVpwqxeYzjGS6msm4jtXaWzZ26/lQfpWfiSJzM0lJpHdUpOUIye9oAAiWAAAAAAAAAAAAHmGtlHZvq68bjL1oJ+/JEFk19o4u4y8ulD0qUl/grZ1GHealF9DgsZHJiJrqz5aEYNtJJttpJJZbb4JI+ia1NoqV9Sys7KqSXWovD9pKpLJFy5FVGG0qRhzdjbDUxxjF3FzRtpS4Qm05du9L0ZI3TOgKtq47eJQl4FSDzGXPjof/ALeY05WlO6ryk23ytSPVGMnFLqSSJrR7dTQ9zGffKlUTp5/d8CWF2uXpNbNUgoyk73tdW58jfUKNVypwi00m0777c116bjisNUpVKMLipXo0Kc1mLm3l+nC5vGfdxqbLYlUt69K7UfCjTa2uxJtN9GUdOm1+ibD634ZkZqtXlC9obLxtTUJfxRe5p+x9hFSquMpqW6+luRNwoRnGk470tb669Nx2/R+vz2X2NT78Dg0doCd1Ots1KVPYm88pJrO1KXDC6Cy6IoKGmrmMVhbE5Y6ZcnJ+1spNzHv5/Xn95mYNznJx0ukYqpUqUIzV7SkuXIldMaEuralFTqcpQb3cnUnKmpcd8XjHB8x9aO1SnVoxuZ1qNClPOHNvO5tcNy5nzndRX6DqdFddn+pEzpJfoW0+1fvqkdpO2VPXNa9iexpXzNNrJmtfra1+RzVdTJOEp29xRunHwo02lLs3tZ68EDRt5TmqcYuU5PZUUt7l4sHfq7XlC8t5RbWakIPpjKSi4vowy26Ps4LTNy0lupKouiU1Daftl6WSlVnSupO+l0Qhh6eIUZQWXWz49bq/wIVal7OI1ru3o1JLKptpv0tr2IidLaFq2s1Cqlv3xnF5hNdD+B2XWrl9OpOc6FSUpSk5PMHl56+BL6Us6kdEU1Xi1UpVY7O005Ri5OKWfqv3GFVcZRvNO+glQjOM7U3HKrpu+tud+PwKekZwZwZwb55VzGDIMgiDDMm21p7VSnDyp04+mSXxMt21MpXdj1qzpbNKnDyYQj6IpG4wjJyLd9T6MlZWAAMGQAAAAAAAAAAACl/SHS328/tYv+lr4lOL9r9Rzawl5NWPocZL34KCdFgZXorocX4tHLipPnb7AmNUbiML2k5PCltwT/ilHC9uF2kODaqQzxceZ59Ko6dSM1wdzv0/aTpXVZTTW1UqTi3wlGUm00+fiTNtSdDRFflFsOvUXJxe5tPZSeOqMn1I5bXXS5hFQkqdbHCVWLcl2prPvI3Sel61zJTqyzjOzFLEY9S+JrZKk8sZJJL62N7a0KblODbbTSVt1+b4k1pr9lWP1vwzIjV5fnlt9rA13Glas6NO3k1ydJ5glFJrc1vfPxZotbmVOpCrDClBqUcrKyugnCk1CUed/qVVK8ZVYTW5ZfpYumj3+mrjppv7lJlMvLeUZz2oyj381vi1v2mbqmlasq/5VtbNXKe1FJb1FR4dSN+kdYri4pqlVlGUVJS3QUXlJriutkKdKcJJ6bkn8iytiKdWDTuneTXW/PXT6knRX6Eqfbr+5AzpJfoa0+1fvqkJHStVW7tU1yTltNbKznKfhdaQq6VqyoQtW1yVOW1FbKyn33P/AMmNhK9//V/lYy8VDLbX+GX53v2GhV+dW/21H76Ljb3EY6ZrRbxylGEY9MlGEseiLKZGjWounXcJw76M6cpwkotreuPHgLzSNSrV5ecv9Tve+itnDikk1jhwRmrR2srp6WaMUMT5eKTWqkn8rP8As339zdUqs6dSrWjJSec1aizv8Jb96Zpr1biVPanKtKm2knOVRwcuOFnc3uZLUdd7lRSlGjVa4SnB7XsaXsI/Sunq9zhVZLZi8xjGKjFPGM+P2koKd0nFLr/WhCq6Vm4zk+St93cjjIBsmiAAACQ1fp7V5br+bB+q9r4EeTWptPN9S/hVWX9DX4iqs7U5PozYw0c1aC6r7npYAOVPoAAAAAAAAAAAAAAABDa30dqxrfw7E/RNP3ZPMz1nS9Hbtq8PKpVV27DweSnueGy9Brqcr45G1WMua/fuZAJnVTRcLi52am+EIObj5WGkl1d97D0Kk1CLk+B4tKlKrNQjvZC5Mllqa573BWtDkk8KEo79np3Y9hp0Po+ld3VWq4cjb01ykqae5bvAyubKk93MirbSinKcbL43Njy0JyUKU8zfRr5/Ar+TJZZa4xT2KdrQVDgoSj3zj0vgn2M06waKpJW91QWzRuMZh5EuOF4ufdzNBVndKcbX3CWGjlcqc81t+lvn1RX8gumm9KRsKkbehb0McnGTlKLcnmUlhvi/B4ts2ULi1q21TSKtqfK0lJSg/Ac9z2sYw9zW/GSrzTyqWR2e7X9sX+QjmdPaLMt+j+duZR0zMXhp8cNPD4PoLZo/WCnd1Fa3NvSUanewlTTTjLm6V1o5FeU7KdW1nbUrlxqNqpU2dpxaTivBfN72WbaV3Fx15X4fEqeGhZTVT0d17PR8rG/T+ttO4tuRjTlGUnByctnEMPPetPf4uYq2SxayWdJ29te0qao8tulTj4OdltNeh+wktIX8LKhaulb0HKrT2pSlDflRhvyt7ztPnKaU404qNOO9vS/FbzZr0p1qkp1pq0UtUuD3afMpZkttje0dIuVvWowpVnGTpVaSxvXN4+nGWnv4Fdtan5PcJ1KcanJTmpU5Y2ZSWY4eU92d/YbEKrldNWa4f6aVTDqOWSleL48ud0ceTJaLbWynVkqNxbUeSk1HMVvhncnv+GDjvtXNm/jaRbUKjjKMnvag8t9bWzL0Iwq9naatxJSwqcVKlLMr23Ws3u7kEZLXpHTFtazla0bSlU5PvZzqJNyljfvw2+sqhOlUc1dqy4FdejGk8qkm+NuH9gs2oFPN1OXk0Zelzj/hlZLh9HlLfcT6KUfvN/AqxjtRkX+GxzYqC/dxdQAc0dyAAAAAAAAAAAAAAAYksrHj3HjtansylDyZSj6Hj4HsTPKtP0ti8uI/zZvsk9r4nq+GS9KSOe8dj6EJdX+/Q4Dq0ZpKdvVjWp4yspp8JRfGLOU7NE0KE6jhXqOjFxezNLKU8rGd3DGT152yvMro5ylmzrK7PgWCLsL+WGpWlxPnWNmcvdJ+hs6NWLD8nlf0a29QhT2tnOJU3Go8rrRyWmrttSnGvO+ozpwlGeI7KlLDyl4T51zLJ809a4fl1Ws4t0KsVSksb9hcJ463Ld4pHmyTnGUKV3G3Hg77lfoe5CUaco1K6ipX4W1TTV2lpv4nJy2i/NXfrQ+Y26V03b1KFvbUIVIKlVg1ymzww1xTe/Mj7nqxbye3SvqKpPelNraivE++XtwR2krW3pSpRo1+Xe03UljEFvWMf1c7L47OclZyb630NSe2pwldQSfK2vwtqSOvv63H7GH35n1ob9lX31vwQObXK9p1rmM6U41I8lCOYvKztzePaj60XfU46OvKMpxjUnLMIN99LvY8F2MiovYQVuK+5Nzj5uo7q1pfYjtBfrlt9tS+8jq1v/Xq3/X/AGonFoerGFzQnJqMY1abk3wSUllnTrNcwqXlWpTkpwfJ4lHeninFP2pmw09un0/JqKS8o1xzL7MktOfsqx6/wSM64f8Aw0f9i/uUjn0tfU56Os6MZxlUg+/gn30e8kt67UZ1nv6dSjZRpzjN06TU1F52Xs09z9D9BrU4vNHTjL8m5WnF06mq/jD8GjU79eo9VX+3I7aOhYVrq+r1pONChVrOezxk9qTxnxYXtRHar3UKV5SqVJKEEqmZSeEs05Je1kro7TVBVr2hVl/oXNSq1UXBZbWc+JprfzYJV86nJxvuX31+diOFdJ0oxqNfye//AJVr9LmijpHRu3FO0qJbS751JSxv4uO1v6iZ0n+2LP7J+6qQs9Vaa75X1ts8U5SSeOyR3X+l6EtKW1ZVYOnCDjKee9TxU3Z/5L0lM1GUrwbej335dTZpynCNqqjH0o2tZcdd3Ir+sP65c/azI87dN1ozuq84NSjKpJxkuDXjOI9Kn/BfA8Su71JNc39wXv6P6WLerPyquPRCP+WUQ9H1JpbNlB+VOrL+tx/CafiDtR+Z6Xg0b4m/JP8Ar8k8ADnzsQAAAAAAAAAAAAAAAeb660HG9m8YU405Lp73ZftiekHBpbQlK6io1U8rOzKLxKPjw/gzawtZUamZ7jQ8QwrxNHJHetUeUgvE/o8p/u16i64wfuwc8/o7f7twu2l/iR7Kx1B8fozmX4Vil6v1RTjJaZ/R9W5qtJ9anH4M0T1EulwdGXVUkvfEmsXRfrIpfh+JXqMrhkmp6m3i/wBpPqqU/izRPVm8XG3n2bMvcyxV6b3SXcqeFrrfCXZkYDsnoa5XG3rL/qm/cjnna1I+FCceuEl70TU4vcyp05x3pmsGGMkiBkAAAAAGDIAAAAAPStTq8ZWVJL9zbhL6yk38U+081LZ9H99ipVt2900qkfrR3S9jXqmjj4ZqN+Wp6vhNVU8Qk+On5/BeQAc8dmAAAAAAAAAAAAAAAAAAAAAAAAAAAAAAfEqUXxSfWkzRPRVCXGjSfXTg/gdQMqTW5kXCMt6I2erlo+NvS7IKPuNE9ULN/wCzj6s6i+JMgsVaot0n3KXhqL3wj2RXp6jWj4KpHqqP45NE/o/t3wqVl203+EtAJrFVl6zKngMM/URT5/R3DmuJrrpxfuaOW4+j6ok3CtCb5oyg4Z6M5ZegWLHV1632KpeFYV+r9WeQ3thVoy2KsJU3zZW59KfB9hoPX7m1hUi4VIxnF8YySaKrpbUJPMraWy/N1G3HslxXbk9Gj4hCWk9H9DxcT4PUhrSeZfX/AH90KUdeiL7kLilW5ozW19R7pexs13thVoy2KsJU3zZW59KfB9hznoO049GeMnKlO+5o9lTMnBoLb/JaHKeHyVPOePDdnpxg7zlJKzaPoUJZoqXMAAiTAAAAAAAAAAAAAAAAAAAAAAAAABjIBkHztoxyiAPsHxyqMcsgDYDXy6HLIA2A18sjPKoA+wfPKIztIA13NrCpFwqRjOL4xkk0RFvqdaQqcooOWHmMZycoRfVz9uSbyZLI1JxVotopnQp1GpTim0AAVlwAAAAAAAAAAAAAAAAAAAAAAAADAAPhxPlwZtABzuDPh02dYAOF02fLpM78DABH8lI+JW8+aRJ4GACHlZ1fLNM9HXD4VME9gzgArMtEXXNWMLQ13572lnABXIaHu/Pe06aWjbhca2SaABwU7WquM8nRClNcZG8AGIrpMgAAAAAAAAAAAAAAAAAAAAAAAAAAAAAAAAAAAAAAAAAAAAAAAAAAAAAAAAAAAAAAAAAAAAAAAAAAAAAAAAAAAAAAAAAAAAAAAAAAAAAAAAAAAAAH/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descr="STEMisCTE_portrait_PRI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80" y="1600200"/>
            <a:ext cx="1974524" cy="2938243"/>
          </a:xfrm>
          <a:prstGeom prst="rect">
            <a:avLst/>
          </a:prstGeom>
        </p:spPr>
      </p:pic>
      <p:pic>
        <p:nvPicPr>
          <p:cNvPr id="6" name="Picture 5"/>
          <p:cNvPicPr/>
          <p:nvPr/>
        </p:nvPicPr>
        <p:blipFill>
          <a:blip r:embed="rId3"/>
          <a:stretch>
            <a:fillRect/>
          </a:stretch>
        </p:blipFill>
        <p:spPr>
          <a:xfrm>
            <a:off x="3213911" y="1600200"/>
            <a:ext cx="2331720" cy="3191828"/>
          </a:xfrm>
          <a:prstGeom prst="rect">
            <a:avLst/>
          </a:prstGeom>
        </p:spPr>
      </p:pic>
      <p:pic>
        <p:nvPicPr>
          <p:cNvPr id="7" name="Picture 6"/>
          <p:cNvPicPr/>
          <p:nvPr/>
        </p:nvPicPr>
        <p:blipFill rotWithShape="1">
          <a:blip r:embed="rId4"/>
          <a:srcRect l="3397"/>
          <a:stretch/>
        </p:blipFill>
        <p:spPr>
          <a:xfrm>
            <a:off x="5986780" y="1577658"/>
            <a:ext cx="2166620" cy="3214370"/>
          </a:xfrm>
          <a:prstGeom prst="rect">
            <a:avLst/>
          </a:prstGeom>
        </p:spPr>
      </p:pic>
      <p:pic>
        <p:nvPicPr>
          <p:cNvPr id="9" name="Picture 8"/>
          <p:cNvPicPr/>
          <p:nvPr/>
        </p:nvPicPr>
        <p:blipFill>
          <a:blip r:embed="rId5"/>
          <a:stretch>
            <a:fillRect/>
          </a:stretch>
        </p:blipFill>
        <p:spPr>
          <a:xfrm>
            <a:off x="1986280" y="3617404"/>
            <a:ext cx="2052320" cy="2518093"/>
          </a:xfrm>
          <a:prstGeom prst="rect">
            <a:avLst/>
          </a:prstGeom>
        </p:spPr>
      </p:pic>
      <p:pic>
        <p:nvPicPr>
          <p:cNvPr id="11" name="Picture 10" descr="ACTE-NRCCUA College and Career Ready Infographic.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3657600"/>
            <a:ext cx="1941919" cy="2514600"/>
          </a:xfrm>
          <a:prstGeom prst="rect">
            <a:avLst/>
          </a:prstGeom>
        </p:spPr>
      </p:pic>
    </p:spTree>
    <p:extLst>
      <p:ext uri="{BB962C8B-B14F-4D97-AF65-F5344CB8AC3E}">
        <p14:creationId xmlns:p14="http://schemas.microsoft.com/office/powerpoint/2010/main" val="41258911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 y="914400"/>
            <a:ext cx="7933202" cy="533400"/>
          </a:xfrm>
        </p:spPr>
        <p:txBody>
          <a:bodyPr>
            <a:noAutofit/>
          </a:bodyPr>
          <a:lstStyle/>
          <a:p>
            <a:pPr algn="l" eaLnBrk="1" hangingPunct="1"/>
            <a:r>
              <a:rPr lang="en-US" altLang="en-US" b="1" dirty="0" smtClean="0">
                <a:solidFill>
                  <a:schemeClr val="tx2">
                    <a:lumMod val="75000"/>
                  </a:schemeClr>
                </a:solidFill>
                <a:cs typeface="Palatino"/>
              </a:rPr>
              <a:t>CTE News and Information</a:t>
            </a:r>
          </a:p>
        </p:txBody>
      </p:sp>
      <p:sp>
        <p:nvSpPr>
          <p:cNvPr id="8" name="Content Placeholder 7"/>
          <p:cNvSpPr>
            <a:spLocks noGrp="1"/>
          </p:cNvSpPr>
          <p:nvPr>
            <p:ph sz="half" idx="1"/>
          </p:nvPr>
        </p:nvSpPr>
        <p:spPr>
          <a:xfrm>
            <a:off x="3276600" y="1943978"/>
            <a:ext cx="5105400" cy="3466222"/>
          </a:xfrm>
        </p:spPr>
        <p:txBody>
          <a:bodyPr rtlCol="0">
            <a:normAutofit lnSpcReduction="10000"/>
          </a:bodyPr>
          <a:lstStyle/>
          <a:p>
            <a:pPr>
              <a:lnSpc>
                <a:spcPct val="110000"/>
              </a:lnSpc>
              <a:defRPr/>
            </a:pPr>
            <a:r>
              <a:rPr lang="en-US" sz="2200" i="1" dirty="0" smtClean="0">
                <a:latin typeface="+mj-lt"/>
                <a:cs typeface="Palatino"/>
              </a:rPr>
              <a:t>Techniques</a:t>
            </a:r>
            <a:r>
              <a:rPr lang="en-US" sz="2200" dirty="0" smtClean="0">
                <a:latin typeface="+mj-lt"/>
                <a:cs typeface="Palatino"/>
              </a:rPr>
              <a:t>: Award-winning magazine covering CTE issues and innovations</a:t>
            </a:r>
          </a:p>
          <a:p>
            <a:pPr>
              <a:lnSpc>
                <a:spcPct val="110000"/>
              </a:lnSpc>
              <a:defRPr/>
            </a:pPr>
            <a:r>
              <a:rPr lang="en-US" sz="2200" dirty="0" smtClean="0">
                <a:latin typeface="+mj-lt"/>
                <a:cs typeface="Palatino"/>
              </a:rPr>
              <a:t>Digital Publications: </a:t>
            </a:r>
            <a:r>
              <a:rPr lang="en-US" sz="2200" i="1" dirty="0" smtClean="0">
                <a:latin typeface="+mj-lt"/>
                <a:cs typeface="Palatino"/>
              </a:rPr>
              <a:t>Career Tech Update</a:t>
            </a:r>
            <a:r>
              <a:rPr lang="en-US" sz="2200" dirty="0">
                <a:latin typeface="+mj-lt"/>
                <a:cs typeface="Palatino"/>
              </a:rPr>
              <a:t>;</a:t>
            </a:r>
            <a:r>
              <a:rPr lang="en-US" sz="2200" dirty="0" smtClean="0">
                <a:latin typeface="+mj-lt"/>
                <a:cs typeface="Palatino"/>
              </a:rPr>
              <a:t> </a:t>
            </a:r>
            <a:r>
              <a:rPr lang="en-US" sz="2200" i="1" dirty="0" smtClean="0">
                <a:latin typeface="+mj-lt"/>
                <a:cs typeface="Palatino"/>
              </a:rPr>
              <a:t>STEM SmartBrief; Legislative Alerts; ACTE News</a:t>
            </a:r>
          </a:p>
          <a:p>
            <a:pPr>
              <a:lnSpc>
                <a:spcPct val="130000"/>
              </a:lnSpc>
              <a:defRPr/>
            </a:pPr>
            <a:r>
              <a:rPr lang="en-US" sz="2200" dirty="0">
                <a:cs typeface="Palatino"/>
              </a:rPr>
              <a:t>Job Bank</a:t>
            </a:r>
          </a:p>
          <a:p>
            <a:pPr>
              <a:lnSpc>
                <a:spcPct val="130000"/>
              </a:lnSpc>
              <a:defRPr/>
            </a:pPr>
            <a:r>
              <a:rPr lang="en-US" sz="2200" dirty="0" smtClean="0">
                <a:latin typeface="+mj-lt"/>
                <a:cs typeface="Palatino"/>
              </a:rPr>
              <a:t>Online seminars</a:t>
            </a:r>
          </a:p>
          <a:p>
            <a:pPr eaLnBrk="1" fontAlgn="auto" hangingPunct="1">
              <a:lnSpc>
                <a:spcPct val="130000"/>
              </a:lnSpc>
              <a:spcAft>
                <a:spcPts val="0"/>
              </a:spcAft>
              <a:defRPr/>
            </a:pPr>
            <a:r>
              <a:rPr lang="en-US" sz="2200" dirty="0" smtClean="0">
                <a:latin typeface="+mj-lt"/>
                <a:cs typeface="Palatino"/>
              </a:rPr>
              <a:t>Robust, content-rich website</a:t>
            </a:r>
          </a:p>
          <a:p>
            <a:pPr marL="0" indent="0" eaLnBrk="1" fontAlgn="auto" hangingPunct="1">
              <a:spcAft>
                <a:spcPts val="0"/>
              </a:spcAft>
              <a:buClr>
                <a:srgbClr val="0068B2"/>
              </a:buClr>
              <a:buFont typeface="Arial" panose="020B0604020202020204" pitchFamily="34" charset="0"/>
              <a:buNone/>
              <a:defRPr/>
            </a:pPr>
            <a:endParaRPr lang="en-US" sz="2200" dirty="0" smtClean="0">
              <a:latin typeface="+mj-lt"/>
            </a:endParaRPr>
          </a:p>
          <a:p>
            <a:pPr eaLnBrk="1" fontAlgn="auto" hangingPunct="1">
              <a:spcAft>
                <a:spcPts val="0"/>
              </a:spcAft>
              <a:buClr>
                <a:srgbClr val="0068B2"/>
              </a:buClr>
              <a:buFont typeface="Wingdings 2" pitchFamily="16" charset="2"/>
              <a:buNone/>
              <a:defRPr/>
            </a:pPr>
            <a:endParaRPr lang="en-US" sz="2200" dirty="0" smtClean="0">
              <a:solidFill>
                <a:schemeClr val="bg1"/>
              </a:solidFill>
              <a:latin typeface="+mj-lt"/>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43978"/>
            <a:ext cx="2590800" cy="33512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37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514600" y="2057400"/>
            <a:ext cx="6400800" cy="1600200"/>
          </a:xfrm>
        </p:spPr>
        <p:txBody>
          <a:bodyPr rtlCol="0">
            <a:normAutofit/>
          </a:bodyPr>
          <a:lstStyle/>
          <a:p>
            <a:pPr marL="347472">
              <a:lnSpc>
                <a:spcPct val="110000"/>
              </a:lnSpc>
              <a:spcBef>
                <a:spcPts val="1300"/>
              </a:spcBef>
              <a:defRPr/>
            </a:pPr>
            <a:r>
              <a:rPr lang="en-US" sz="2200" dirty="0">
                <a:latin typeface="+mj-lt"/>
                <a:cs typeface="Palatino"/>
              </a:rPr>
              <a:t>C</a:t>
            </a:r>
            <a:r>
              <a:rPr lang="en-US" sz="2200" dirty="0" smtClean="0">
                <a:latin typeface="+mj-lt"/>
                <a:cs typeface="Palatino"/>
              </a:rPr>
              <a:t>ollection of CTE-focused books and resources </a:t>
            </a:r>
          </a:p>
          <a:p>
            <a:pPr marL="347472">
              <a:lnSpc>
                <a:spcPct val="110000"/>
              </a:lnSpc>
              <a:spcBef>
                <a:spcPts val="1300"/>
              </a:spcBef>
              <a:defRPr/>
            </a:pPr>
            <a:r>
              <a:rPr lang="en-US" sz="2200" dirty="0" smtClean="0">
                <a:latin typeface="+mj-lt"/>
                <a:cs typeface="Palatino"/>
              </a:rPr>
              <a:t>CTE Month</a:t>
            </a:r>
            <a:r>
              <a:rPr lang="en-US" sz="2200" baseline="32000" dirty="0" smtClean="0">
                <a:latin typeface="+mj-lt"/>
                <a:cs typeface="Palatino"/>
              </a:rPr>
              <a:t>®</a:t>
            </a:r>
            <a:r>
              <a:rPr lang="en-US" sz="2200" dirty="0" smtClean="0">
                <a:latin typeface="+mj-lt"/>
                <a:cs typeface="Palatino"/>
              </a:rPr>
              <a:t> products</a:t>
            </a:r>
          </a:p>
          <a:p>
            <a:pPr marL="347472">
              <a:lnSpc>
                <a:spcPct val="110000"/>
              </a:lnSpc>
              <a:spcBef>
                <a:spcPts val="1300"/>
              </a:spcBef>
              <a:defRPr/>
            </a:pPr>
            <a:r>
              <a:rPr lang="en-US" sz="2200" dirty="0" smtClean="0">
                <a:latin typeface="+mj-lt"/>
                <a:cs typeface="Palatino"/>
              </a:rPr>
              <a:t>ACTE members receive 10% off on all purchases</a:t>
            </a:r>
          </a:p>
          <a:p>
            <a:pPr marL="0" indent="0" eaLnBrk="1" fontAlgn="auto" hangingPunct="1">
              <a:spcAft>
                <a:spcPts val="0"/>
              </a:spcAft>
              <a:buClr>
                <a:srgbClr val="0068B2"/>
              </a:buClr>
              <a:buFont typeface="Arial" panose="020B0604020202020204" pitchFamily="34" charset="0"/>
              <a:buNone/>
              <a:defRPr/>
            </a:pPr>
            <a:endParaRPr lang="en-US" sz="2200" dirty="0" smtClean="0">
              <a:latin typeface="+mj-lt"/>
            </a:endParaRPr>
          </a:p>
          <a:p>
            <a:pPr eaLnBrk="1" fontAlgn="auto" hangingPunct="1">
              <a:spcAft>
                <a:spcPts val="0"/>
              </a:spcAft>
              <a:buClr>
                <a:srgbClr val="0068B2"/>
              </a:buClr>
              <a:buFont typeface="Wingdings 2" pitchFamily="16" charset="2"/>
              <a:buNone/>
              <a:defRPr/>
            </a:pPr>
            <a:endParaRPr lang="en-US" sz="2200" dirty="0" smtClean="0">
              <a:solidFill>
                <a:schemeClr val="bg1"/>
              </a:solidFill>
              <a:latin typeface="+mj-lt"/>
            </a:endParaRPr>
          </a:p>
        </p:txBody>
      </p:sp>
      <p:sp>
        <p:nvSpPr>
          <p:cNvPr id="14" name="Title 1"/>
          <p:cNvSpPr>
            <a:spLocks noGrp="1"/>
          </p:cNvSpPr>
          <p:nvPr>
            <p:ph type="title"/>
          </p:nvPr>
        </p:nvSpPr>
        <p:spPr>
          <a:xfrm>
            <a:off x="76200" y="914400"/>
            <a:ext cx="7933202" cy="533400"/>
          </a:xfrm>
        </p:spPr>
        <p:txBody>
          <a:bodyPr>
            <a:noAutofit/>
          </a:bodyPr>
          <a:lstStyle/>
          <a:p>
            <a:pPr algn="l" eaLnBrk="1" hangingPunct="1"/>
            <a:r>
              <a:rPr lang="en-US" altLang="en-US" b="1" dirty="0" smtClean="0">
                <a:solidFill>
                  <a:schemeClr val="tx2">
                    <a:lumMod val="75000"/>
                  </a:schemeClr>
                </a:solidFill>
                <a:cs typeface="Palatino"/>
              </a:rPr>
              <a:t>CTE Products &amp; Resources</a:t>
            </a:r>
          </a:p>
        </p:txBody>
      </p:sp>
      <p:sp>
        <p:nvSpPr>
          <p:cNvPr id="15" name="TextBox 14"/>
          <p:cNvSpPr txBox="1"/>
          <p:nvPr/>
        </p:nvSpPr>
        <p:spPr>
          <a:xfrm>
            <a:off x="0" y="518160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www.acteonline.org/shop</a:t>
            </a:r>
            <a:endParaRPr lang="en-US" sz="2000" b="1" dirty="0">
              <a:solidFill>
                <a:schemeClr val="bg1"/>
              </a:solidFill>
              <a:latin typeface="+mj-lt"/>
              <a:cs typeface="Palatino"/>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33"/>
          <a:stretch/>
        </p:blipFill>
        <p:spPr bwMode="auto">
          <a:xfrm>
            <a:off x="230818" y="2057400"/>
            <a:ext cx="213138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41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770164"/>
            <a:ext cx="6248400" cy="1430236"/>
          </a:xfrm>
        </p:spPr>
        <p:txBody>
          <a:bodyPr>
            <a:noAutofit/>
          </a:bodyPr>
          <a:lstStyle/>
          <a:p>
            <a:pPr marL="0" indent="0">
              <a:buNone/>
            </a:pPr>
            <a:r>
              <a:rPr lang="en-US" sz="2000" dirty="0" smtClean="0">
                <a:latin typeface="+mj-lt"/>
                <a:cs typeface="Palatino"/>
              </a:rPr>
              <a:t>ACTE annually presents 10 national Excellence Awards—member and image—to showcase excellence and recognize individuals and groups for their support of CTE. </a:t>
            </a:r>
          </a:p>
        </p:txBody>
      </p:sp>
      <p:pic>
        <p:nvPicPr>
          <p:cNvPr id="2050" name="Picture 2" descr="C:\Users\kdowdy\Pictures\Image Award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677192"/>
            <a:ext cx="1219200" cy="12518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dowdy\Pictures\Member Award icon_300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71" y="3609614"/>
            <a:ext cx="1478829" cy="14098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905000" y="3633607"/>
            <a:ext cx="2438400" cy="17003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000" i="1" dirty="0" smtClean="0">
                <a:latin typeface="+mj-lt"/>
                <a:cs typeface="Palatino"/>
              </a:rPr>
              <a:t>ACTE members demonstrating innovation and best practices in CTE</a:t>
            </a:r>
          </a:p>
        </p:txBody>
      </p:sp>
      <p:sp>
        <p:nvSpPr>
          <p:cNvPr id="7" name="Content Placeholder 2"/>
          <p:cNvSpPr txBox="1">
            <a:spLocks/>
          </p:cNvSpPr>
          <p:nvPr/>
        </p:nvSpPr>
        <p:spPr>
          <a:xfrm>
            <a:off x="5867400" y="3609613"/>
            <a:ext cx="3048000" cy="1700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000" i="1" dirty="0">
                <a:latin typeface="+mj-lt"/>
                <a:cs typeface="Palatino"/>
              </a:rPr>
              <a:t>G</a:t>
            </a:r>
            <a:r>
              <a:rPr lang="en-US" sz="2000" i="1" dirty="0" smtClean="0">
                <a:latin typeface="+mj-lt"/>
                <a:cs typeface="Palatino"/>
              </a:rPr>
              <a:t>roups and individuals from business, industry </a:t>
            </a:r>
            <a:br>
              <a:rPr lang="en-US" sz="2000" i="1" dirty="0" smtClean="0">
                <a:latin typeface="+mj-lt"/>
                <a:cs typeface="Palatino"/>
              </a:rPr>
            </a:br>
            <a:r>
              <a:rPr lang="en-US" sz="2000" i="1" dirty="0" smtClean="0">
                <a:latin typeface="+mj-lt"/>
                <a:cs typeface="Palatino"/>
              </a:rPr>
              <a:t>and education communities for their support of CTE</a:t>
            </a:r>
          </a:p>
        </p:txBody>
      </p:sp>
      <p:sp>
        <p:nvSpPr>
          <p:cNvPr id="10" name="Title 1"/>
          <p:cNvSpPr>
            <a:spLocks noGrp="1"/>
          </p:cNvSpPr>
          <p:nvPr>
            <p:ph type="title"/>
          </p:nvPr>
        </p:nvSpPr>
        <p:spPr>
          <a:xfrm>
            <a:off x="76200" y="914400"/>
            <a:ext cx="7933202" cy="533400"/>
          </a:xfrm>
        </p:spPr>
        <p:txBody>
          <a:bodyPr>
            <a:noAutofit/>
          </a:bodyPr>
          <a:lstStyle/>
          <a:p>
            <a:pPr algn="l" eaLnBrk="1" hangingPunct="1"/>
            <a:r>
              <a:rPr lang="en-US" altLang="en-US" b="1" dirty="0" smtClean="0">
                <a:solidFill>
                  <a:schemeClr val="tx2">
                    <a:lumMod val="75000"/>
                  </a:schemeClr>
                </a:solidFill>
                <a:cs typeface="Palatino"/>
              </a:rPr>
              <a:t>CTE Recognition</a:t>
            </a:r>
          </a:p>
        </p:txBody>
      </p:sp>
      <p:sp>
        <p:nvSpPr>
          <p:cNvPr id="11" name="TextBox 10"/>
          <p:cNvSpPr txBox="1"/>
          <p:nvPr/>
        </p:nvSpPr>
        <p:spPr>
          <a:xfrm>
            <a:off x="0" y="5467290"/>
            <a:ext cx="9144000" cy="400110"/>
          </a:xfrm>
          <a:prstGeom prst="rect">
            <a:avLst/>
          </a:prstGeom>
          <a:solidFill>
            <a:schemeClr val="tx2"/>
          </a:solidFill>
        </p:spPr>
        <p:txBody>
          <a:bodyPr wrap="square" rtlCol="0">
            <a:spAutoFit/>
          </a:bodyPr>
          <a:lstStyle/>
          <a:p>
            <a:pPr algn="ctr"/>
            <a:r>
              <a:rPr lang="en-US" sz="2000" b="1" dirty="0" smtClean="0">
                <a:solidFill>
                  <a:schemeClr val="bg1"/>
                </a:solidFill>
                <a:latin typeface="+mj-lt"/>
                <a:cs typeface="Palatino"/>
              </a:rPr>
              <a:t>www.acteonline.org/awards</a:t>
            </a:r>
            <a:endParaRPr lang="en-US" sz="2000" b="1" dirty="0">
              <a:solidFill>
                <a:schemeClr val="bg1"/>
              </a:solidFill>
              <a:latin typeface="+mj-lt"/>
              <a:cs typeface="Palatino"/>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2150371" cy="159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547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TotalTime>
  <Words>911</Words>
  <Application>Microsoft Macintosh PowerPoint</Application>
  <PresentationFormat>On-screen Show (4:3)</PresentationFormat>
  <Paragraphs>156</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About ACTE </vt:lpstr>
      <vt:lpstr>PowerPoint Presentation</vt:lpstr>
      <vt:lpstr>PowerPoint Presentation</vt:lpstr>
      <vt:lpstr>PowerPoint Presentation</vt:lpstr>
      <vt:lpstr>ACTE Leadership Programs</vt:lpstr>
      <vt:lpstr>Tell Your CTE Story</vt:lpstr>
      <vt:lpstr>CTE News and Information</vt:lpstr>
      <vt:lpstr>CTE Products &amp; Resources</vt:lpstr>
      <vt:lpstr>CTE Recognition</vt:lpstr>
      <vt:lpstr>ACTE Microdocs Stories of Putting America to Work in High-Demand Industries</vt:lpstr>
      <vt:lpstr>ACTE Online Seminars Watch Anytime, Anywhere</vt:lpstr>
      <vt:lpstr>Awareness to Elevate Perceptions of CTE</vt:lpstr>
      <vt:lpstr>Celebrate CTE Month! Celebrate Today. Own Tomorrow!</vt:lpstr>
      <vt:lpstr>ACTE’s Role in Federal Policy</vt:lpstr>
      <vt:lpstr>Policy and Research Resources</vt:lpstr>
      <vt:lpstr>PowerPoint Presentation</vt:lpstr>
      <vt:lpstr>PowerPoint Presentation</vt:lpstr>
      <vt:lpstr>Best Practices &amp; Innovations in CTE Conference</vt:lpstr>
      <vt:lpstr>Connect with ACTE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Connet</dc:creator>
  <cp:lastModifiedBy>Julia O'Brien</cp:lastModifiedBy>
  <cp:revision>174</cp:revision>
  <dcterms:created xsi:type="dcterms:W3CDTF">2015-03-30T15:16:14Z</dcterms:created>
  <dcterms:modified xsi:type="dcterms:W3CDTF">2017-03-21T15:36:21Z</dcterms:modified>
</cp:coreProperties>
</file>